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handoutMasterIdLst>
    <p:handoutMasterId r:id="rId23"/>
  </p:handoutMasterIdLst>
  <p:sldIdLst>
    <p:sldId id="256" r:id="rId2"/>
    <p:sldId id="270" r:id="rId3"/>
    <p:sldId id="291" r:id="rId4"/>
    <p:sldId id="292" r:id="rId5"/>
    <p:sldId id="293" r:id="rId6"/>
    <p:sldId id="294" r:id="rId7"/>
    <p:sldId id="295" r:id="rId8"/>
    <p:sldId id="296" r:id="rId9"/>
    <p:sldId id="297" r:id="rId10"/>
    <p:sldId id="298" r:id="rId11"/>
    <p:sldId id="299" r:id="rId12"/>
    <p:sldId id="300" r:id="rId13"/>
    <p:sldId id="301" r:id="rId14"/>
    <p:sldId id="302" r:id="rId15"/>
    <p:sldId id="303" r:id="rId16"/>
    <p:sldId id="304" r:id="rId17"/>
    <p:sldId id="305" r:id="rId18"/>
    <p:sldId id="306" r:id="rId19"/>
    <p:sldId id="307" r:id="rId20"/>
    <p:sldId id="308" r:id="rId21"/>
  </p:sldIdLst>
  <p:sldSz cx="9144000" cy="6858000" type="screen4x3"/>
  <p:notesSz cx="9144000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3E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61982" autoAdjust="0"/>
  </p:normalViewPr>
  <p:slideViewPr>
    <p:cSldViewPr snapToGrid="0">
      <p:cViewPr varScale="1">
        <p:scale>
          <a:sx n="40" d="100"/>
          <a:sy n="40" d="100"/>
        </p:scale>
        <p:origin x="103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BE4226-3B1B-4172-B197-E37425226689}" type="datetimeFigureOut">
              <a:rPr lang="ko-KR" altLang="en-US" smtClean="0"/>
              <a:t>2016-12-15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EEF567-8B8D-4EFC-814D-580753BFD5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139532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7C451D-B62C-4691-A6F1-EB979F6CA5FB}" type="datetimeFigureOut">
              <a:rPr lang="ko-KR" altLang="en-US" smtClean="0"/>
              <a:t>2016-12-15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8DBFFC-C7DD-4DD1-B647-480FD4CBD82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2029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DBFFC-C7DD-4DD1-B647-480FD4CBD82B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48486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DBFFC-C7DD-4DD1-B647-480FD4CBD82B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9348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50187"/>
            <a:ext cx="7772400" cy="16208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3600" b="1">
                <a:solidFill>
                  <a:srgbClr val="083E88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4332" y="3706115"/>
            <a:ext cx="6735336" cy="151265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‹#›</a:t>
            </a:fld>
            <a:r>
              <a:rPr lang="en-US" altLang="ko-KR" dirty="0" smtClean="0"/>
              <a:t>/10</a:t>
            </a:r>
            <a:endParaRPr lang="ko-KR" altLang="en-US" dirty="0"/>
          </a:p>
        </p:txBody>
      </p:sp>
      <p:sp>
        <p:nvSpPr>
          <p:cNvPr id="8" name="직사각형 7"/>
          <p:cNvSpPr/>
          <p:nvPr userDrawn="1"/>
        </p:nvSpPr>
        <p:spPr>
          <a:xfrm>
            <a:off x="0" y="-1"/>
            <a:ext cx="9144000" cy="2155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직사각형 8"/>
          <p:cNvSpPr/>
          <p:nvPr userDrawn="1"/>
        </p:nvSpPr>
        <p:spPr>
          <a:xfrm>
            <a:off x="3419707" y="3389970"/>
            <a:ext cx="2304586" cy="68863"/>
          </a:xfrm>
          <a:prstGeom prst="rect">
            <a:avLst/>
          </a:prstGeom>
          <a:solidFill>
            <a:srgbClr val="083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199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50187"/>
            <a:ext cx="7772400" cy="16208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3600" b="1">
                <a:solidFill>
                  <a:srgbClr val="083E88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4332" y="3706115"/>
            <a:ext cx="6735336" cy="151265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직사각형 8"/>
          <p:cNvSpPr/>
          <p:nvPr userDrawn="1"/>
        </p:nvSpPr>
        <p:spPr>
          <a:xfrm>
            <a:off x="3419707" y="3389970"/>
            <a:ext cx="2304586" cy="68863"/>
          </a:xfrm>
          <a:prstGeom prst="rect">
            <a:avLst/>
          </a:prstGeom>
          <a:solidFill>
            <a:srgbClr val="083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6822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‹#›</a:t>
            </a:fld>
            <a:r>
              <a:rPr lang="en-US" altLang="ko-KR" dirty="0" smtClean="0"/>
              <a:t>/20</a:t>
            </a:r>
            <a:endParaRPr lang="ko-KR" altLang="en-US" dirty="0"/>
          </a:p>
        </p:txBody>
      </p:sp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514351" cy="893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텍스트 개체 틀 10"/>
          <p:cNvSpPr>
            <a:spLocks noGrp="1"/>
          </p:cNvSpPr>
          <p:nvPr>
            <p:ph type="body" sz="quarter" idx="13"/>
          </p:nvPr>
        </p:nvSpPr>
        <p:spPr>
          <a:xfrm>
            <a:off x="662400" y="1345581"/>
            <a:ext cx="8302213" cy="5228062"/>
          </a:xfrm>
          <a:prstGeom prst="rect">
            <a:avLst/>
          </a:prstGeom>
        </p:spPr>
        <p:txBody>
          <a:bodyPr>
            <a:normAutofit/>
          </a:bodyPr>
          <a:lstStyle>
            <a:lvl1pPr marL="357188" indent="-357188">
              <a:buClr>
                <a:srgbClr val="083E88"/>
              </a:buClr>
              <a:buFont typeface="Wingdings" panose="05000000000000000000" pitchFamily="2" charset="2"/>
              <a:buChar char="§"/>
              <a:defRPr sz="2400"/>
            </a:lvl1pPr>
            <a:lvl2pPr marL="803275" indent="-346075">
              <a:buClr>
                <a:srgbClr val="083E88"/>
              </a:buClr>
              <a:buFont typeface="Calibri" panose="020F0502020204030204" pitchFamily="34" charset="0"/>
              <a:buChar char="‒"/>
              <a:tabLst>
                <a:tab pos="720725" algn="l"/>
              </a:tabLst>
              <a:defRPr sz="2000"/>
            </a:lvl2pPr>
            <a:lvl3pPr marL="1143000" indent="-228600">
              <a:buClr>
                <a:srgbClr val="083E88"/>
              </a:buClr>
              <a:buFont typeface="Wingdings" panose="05000000000000000000" pitchFamily="2" charset="2"/>
              <a:buChar char="§"/>
              <a:defRPr sz="1800"/>
            </a:lvl3pPr>
            <a:lvl4pPr marL="1600200" indent="-228600">
              <a:buClr>
                <a:srgbClr val="083E88"/>
              </a:buClr>
              <a:buFont typeface="Calibri" panose="020F0502020204030204" pitchFamily="34" charset="0"/>
              <a:buChar char="‒"/>
              <a:defRPr sz="1600"/>
            </a:lvl4pPr>
            <a:lvl5pPr marL="2057400" indent="-228600">
              <a:buClr>
                <a:srgbClr val="083E88"/>
              </a:buClr>
              <a:buFont typeface="Wingdings" panose="05000000000000000000" pitchFamily="2" charset="2"/>
              <a:buChar char="§"/>
              <a:defRPr sz="1600"/>
            </a:lvl5pPr>
          </a:lstStyle>
          <a:p>
            <a:pPr lvl="0">
              <a:buClr>
                <a:schemeClr val="accent5">
                  <a:lumMod val="50000"/>
                </a:schemeClr>
              </a:buClr>
            </a:pPr>
            <a:r>
              <a:rPr lang="ko-KR" altLang="en-US" dirty="0" smtClean="0"/>
              <a:t>마스터 텍스트 스타일을 편집합니다</a:t>
            </a:r>
          </a:p>
          <a:p>
            <a:pPr lvl="1">
              <a:buClr>
                <a:schemeClr val="accent5">
                  <a:lumMod val="50000"/>
                </a:schemeClr>
              </a:buClr>
            </a:pPr>
            <a:r>
              <a:rPr lang="ko-KR" altLang="en-US" dirty="0" smtClean="0"/>
              <a:t>둘째 수준</a:t>
            </a:r>
          </a:p>
          <a:p>
            <a:pPr lvl="2">
              <a:buClr>
                <a:schemeClr val="accent5">
                  <a:lumMod val="50000"/>
                </a:schemeClr>
              </a:buClr>
            </a:pPr>
            <a:r>
              <a:rPr lang="ko-KR" altLang="en-US" dirty="0" smtClean="0"/>
              <a:t>셋째 수준</a:t>
            </a:r>
          </a:p>
          <a:p>
            <a:pPr lvl="3">
              <a:buClr>
                <a:schemeClr val="accent5">
                  <a:lumMod val="50000"/>
                </a:schemeClr>
              </a:buClr>
            </a:pPr>
            <a:r>
              <a:rPr lang="ko-KR" altLang="en-US" dirty="0" smtClean="0"/>
              <a:t>넷째 수준</a:t>
            </a:r>
          </a:p>
          <a:p>
            <a:pPr lvl="4">
              <a:buClr>
                <a:schemeClr val="accent5">
                  <a:lumMod val="50000"/>
                </a:schemeClr>
              </a:buClr>
            </a:pPr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62400" y="95250"/>
            <a:ext cx="7743413" cy="755357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600" b="1">
                <a:solidFill>
                  <a:srgbClr val="083E88"/>
                </a:solidFill>
                <a:effectLst/>
                <a:latin typeface="+mj-lt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pic>
        <p:nvPicPr>
          <p:cNvPr id="15" name="Picture 16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04448" y="6506386"/>
            <a:ext cx="518091" cy="35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669233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495675" y="6562725"/>
            <a:ext cx="2057400" cy="2476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0E558-4905-45D0-B7E8-64AD774146C2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5020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2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REAL TIME ANALYITICS</a:t>
            </a:r>
            <a:endParaRPr lang="ko-KR" altLang="en-US" dirty="0"/>
          </a:p>
        </p:txBody>
      </p:sp>
      <p:sp>
        <p:nvSpPr>
          <p:cNvPr id="7" name="부제목 6"/>
          <p:cNvSpPr>
            <a:spLocks noGrp="1"/>
          </p:cNvSpPr>
          <p:nvPr>
            <p:ph type="subTitle" idx="1"/>
          </p:nvPr>
        </p:nvSpPr>
        <p:spPr>
          <a:xfrm>
            <a:off x="955854" y="4160547"/>
            <a:ext cx="7502346" cy="1512656"/>
          </a:xfrm>
        </p:spPr>
        <p:txBody>
          <a:bodyPr>
            <a:normAutofit/>
          </a:bodyPr>
          <a:lstStyle/>
          <a:p>
            <a:r>
              <a:rPr lang="en-US" altLang="ko-KR" sz="1800" dirty="0" err="1" smtClean="0"/>
              <a:t>Ch</a:t>
            </a:r>
            <a:r>
              <a:rPr lang="en-US" altLang="ko-KR" sz="1800" dirty="0" smtClean="0"/>
              <a:t> 4. Data Flow Management in Streaming Analysis</a:t>
            </a:r>
          </a:p>
          <a:p>
            <a:endParaRPr lang="en-US" altLang="ko-KR" sz="1800" dirty="0" smtClean="0"/>
          </a:p>
          <a:p>
            <a:r>
              <a:rPr lang="en-US" altLang="ko-KR" sz="1800" dirty="0"/>
              <a:t>	</a:t>
            </a:r>
            <a:r>
              <a:rPr lang="en-US" altLang="ko-KR" sz="1800" dirty="0" smtClean="0"/>
              <a:t>					Hyun </a:t>
            </a:r>
            <a:r>
              <a:rPr lang="en-US" altLang="ko-KR" sz="1800" dirty="0" err="1"/>
              <a:t>Geun</a:t>
            </a:r>
            <a:r>
              <a:rPr lang="en-US" altLang="ko-KR" sz="1800" dirty="0"/>
              <a:t> Soo</a:t>
            </a:r>
          </a:p>
          <a:p>
            <a:endParaRPr lang="ko-KR" altLang="en-US" sz="1800" dirty="0"/>
          </a:p>
        </p:txBody>
      </p:sp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1</a:t>
            </a:fld>
            <a:r>
              <a:rPr lang="en-US" altLang="ko-KR" smtClean="0"/>
              <a:t>/10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70559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기존 </a:t>
            </a:r>
            <a:r>
              <a:rPr lang="en-US" altLang="ko-KR" dirty="0" smtClean="0"/>
              <a:t>=&gt; </a:t>
            </a:r>
            <a:r>
              <a:rPr lang="ko-KR" altLang="en-US" dirty="0" smtClean="0"/>
              <a:t>메시지를 메모리에 저장</a:t>
            </a:r>
            <a:endParaRPr lang="en-US" altLang="ko-KR" dirty="0" smtClean="0"/>
          </a:p>
          <a:p>
            <a:r>
              <a:rPr lang="en-US" altLang="ko-KR" dirty="0" smtClean="0"/>
              <a:t>Kafka =&gt; </a:t>
            </a:r>
            <a:r>
              <a:rPr lang="ko-KR" altLang="en-US" dirty="0" smtClean="0"/>
              <a:t>파일 시스템에 저장</a:t>
            </a:r>
            <a:endParaRPr lang="en-US" altLang="ko-KR" dirty="0"/>
          </a:p>
          <a:p>
            <a:pPr lvl="1"/>
            <a:r>
              <a:rPr lang="ko-KR" altLang="en-US" dirty="0" smtClean="0"/>
              <a:t>데이터의 </a:t>
            </a:r>
            <a:r>
              <a:rPr lang="ko-KR" altLang="en-US" dirty="0"/>
              <a:t>영속성</a:t>
            </a:r>
            <a:r>
              <a:rPr lang="en-US" altLang="ko-KR" dirty="0"/>
              <a:t>(durability)</a:t>
            </a:r>
            <a:r>
              <a:rPr lang="ko-KR" altLang="en-US" dirty="0"/>
              <a:t>이 </a:t>
            </a:r>
            <a:r>
              <a:rPr lang="ko-KR" altLang="en-US" dirty="0" smtClean="0"/>
              <a:t>보장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메시지를 </a:t>
            </a:r>
            <a:r>
              <a:rPr lang="ko-KR" altLang="en-US" dirty="0"/>
              <a:t>많이 쌓아두어도 성능이 크게 </a:t>
            </a:r>
            <a:r>
              <a:rPr lang="ko-KR" altLang="en-US" dirty="0" smtClean="0"/>
              <a:t>감소하지 않음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메시지를 </a:t>
            </a:r>
            <a:r>
              <a:rPr lang="ko-KR" altLang="en-US" dirty="0"/>
              <a:t>쌓아둘 수 있기 때문에</a:t>
            </a:r>
            <a:r>
              <a:rPr lang="en-US" altLang="ko-KR" dirty="0"/>
              <a:t>, </a:t>
            </a:r>
            <a:r>
              <a:rPr lang="ko-KR" altLang="en-US" dirty="0"/>
              <a:t>실시간 처리뿐만 아니라 주기적인 </a:t>
            </a:r>
            <a:r>
              <a:rPr lang="en-US" altLang="ko-KR" dirty="0"/>
              <a:t>batch</a:t>
            </a:r>
            <a:r>
              <a:rPr lang="ko-KR" altLang="en-US" dirty="0"/>
              <a:t>작업에 사용할 데이터를 쌓아두는 </a:t>
            </a:r>
            <a:r>
              <a:rPr lang="ko-KR" altLang="en-US" dirty="0" smtClean="0"/>
              <a:t>용도로 사용가능</a:t>
            </a:r>
            <a:endParaRPr lang="en-US" altLang="ko-KR" dirty="0"/>
          </a:p>
          <a:p>
            <a:endParaRPr lang="en-US" altLang="ko-KR" dirty="0" smtClean="0"/>
          </a:p>
          <a:p>
            <a:r>
              <a:rPr lang="ko-KR" altLang="en-US" dirty="0" smtClean="0"/>
              <a:t>기존 </a:t>
            </a:r>
            <a:r>
              <a:rPr lang="en-US" altLang="ko-KR" dirty="0" smtClean="0"/>
              <a:t>=&gt;</a:t>
            </a:r>
            <a:r>
              <a:rPr lang="ko-KR" altLang="en-US" dirty="0" smtClean="0"/>
              <a:t>처리된 메시지 곧바로 삭제</a:t>
            </a:r>
            <a:endParaRPr lang="en-US" altLang="ko-KR" dirty="0" smtClean="0"/>
          </a:p>
          <a:p>
            <a:r>
              <a:rPr lang="en-US" altLang="ko-KR" dirty="0" smtClean="0"/>
              <a:t>Kafka=&gt;</a:t>
            </a:r>
            <a:r>
              <a:rPr lang="ko-KR" altLang="en-US" dirty="0" smtClean="0"/>
              <a:t>삭제하지 </a:t>
            </a:r>
            <a:r>
              <a:rPr lang="ko-KR" altLang="en-US" dirty="0"/>
              <a:t>않고 파일 시스템에 그대로 두었다가 설정된 수명이 지나면 </a:t>
            </a:r>
            <a:r>
              <a:rPr lang="ko-KR" altLang="en-US" dirty="0" smtClean="0"/>
              <a:t>삭제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처리된 </a:t>
            </a:r>
            <a:r>
              <a:rPr lang="ko-KR" altLang="en-US" dirty="0"/>
              <a:t>메시지를 일정 </a:t>
            </a:r>
            <a:r>
              <a:rPr lang="ko-KR" altLang="en-US" dirty="0" smtClean="0"/>
              <a:t>기간 동안 </a:t>
            </a:r>
            <a:r>
              <a:rPr lang="ko-KR" altLang="en-US" dirty="0"/>
              <a:t>삭제하지 않기 때문에 메시지 처리 도중 문제가 발생하였거나 처리 </a:t>
            </a:r>
            <a:r>
              <a:rPr lang="ko-KR" altLang="en-US" dirty="0" err="1"/>
              <a:t>로직이</a:t>
            </a:r>
            <a:r>
              <a:rPr lang="ko-KR" altLang="en-US" dirty="0"/>
              <a:t> 변경되었을 경우 </a:t>
            </a:r>
            <a:r>
              <a:rPr lang="en-US" altLang="ko-KR" dirty="0"/>
              <a:t>consumer</a:t>
            </a:r>
            <a:r>
              <a:rPr lang="ko-KR" altLang="en-US" dirty="0"/>
              <a:t>가 메시지를 처음부터 다시 처리</a:t>
            </a:r>
            <a:r>
              <a:rPr lang="en-US" altLang="ko-KR" dirty="0"/>
              <a:t>(rewind)</a:t>
            </a:r>
            <a:r>
              <a:rPr lang="ko-KR" altLang="en-US" dirty="0"/>
              <a:t>하도록 할 수 </a:t>
            </a:r>
            <a:r>
              <a:rPr lang="ko-KR" altLang="en-US" dirty="0" smtClean="0"/>
              <a:t>있음</a:t>
            </a:r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Apache Kafka</a:t>
            </a:r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10</a:t>
            </a:fld>
            <a:r>
              <a:rPr lang="en-US" altLang="ko-KR" smtClean="0"/>
              <a:t>/20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4526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 smtClean="0"/>
              <a:t>기존 </a:t>
            </a:r>
            <a:r>
              <a:rPr lang="en-US" altLang="ko-KR" dirty="0" smtClean="0"/>
              <a:t>=&gt; </a:t>
            </a:r>
            <a:r>
              <a:rPr lang="ko-KR" altLang="en-US" dirty="0"/>
              <a:t> </a:t>
            </a:r>
            <a:r>
              <a:rPr lang="en-US" altLang="ko-KR" dirty="0"/>
              <a:t>broker</a:t>
            </a:r>
            <a:r>
              <a:rPr lang="ko-KR" altLang="en-US" dirty="0"/>
              <a:t>가 </a:t>
            </a:r>
            <a:r>
              <a:rPr lang="en-US" altLang="ko-KR" dirty="0"/>
              <a:t>consumer</a:t>
            </a:r>
            <a:r>
              <a:rPr lang="ko-KR" altLang="en-US" dirty="0"/>
              <a:t>에게 </a:t>
            </a:r>
            <a:r>
              <a:rPr lang="en-US" altLang="ko-KR" dirty="0" smtClean="0"/>
              <a:t>push</a:t>
            </a:r>
            <a:endParaRPr lang="en-US" altLang="ko-KR" dirty="0"/>
          </a:p>
          <a:p>
            <a:r>
              <a:rPr lang="en-US" altLang="ko-KR" dirty="0" smtClean="0"/>
              <a:t>Kafka =&gt; </a:t>
            </a:r>
            <a:r>
              <a:rPr lang="en-US" altLang="ko-KR" dirty="0"/>
              <a:t>consumer</a:t>
            </a:r>
            <a:r>
              <a:rPr lang="ko-KR" altLang="en-US" dirty="0"/>
              <a:t>가 </a:t>
            </a:r>
            <a:r>
              <a:rPr lang="en-US" altLang="ko-KR" dirty="0"/>
              <a:t>broker</a:t>
            </a:r>
            <a:r>
              <a:rPr lang="ko-KR" altLang="en-US" dirty="0"/>
              <a:t>로부터 </a:t>
            </a:r>
            <a:r>
              <a:rPr lang="en-US" altLang="ko-KR" dirty="0" smtClean="0"/>
              <a:t>pull</a:t>
            </a:r>
            <a:endParaRPr lang="en-US" altLang="ko-KR" dirty="0"/>
          </a:p>
          <a:p>
            <a:pPr lvl="1"/>
            <a:r>
              <a:rPr lang="ko-KR" altLang="en-US" dirty="0"/>
              <a:t>자신의 처리능력만큼의 메시지만 </a:t>
            </a:r>
            <a:r>
              <a:rPr lang="en-US" altLang="ko-KR" dirty="0"/>
              <a:t>broker</a:t>
            </a:r>
            <a:r>
              <a:rPr lang="ko-KR" altLang="en-US" dirty="0"/>
              <a:t>로부터 </a:t>
            </a:r>
            <a:r>
              <a:rPr lang="ko-KR" altLang="en-US" dirty="0" smtClean="0"/>
              <a:t>가져옴 </a:t>
            </a:r>
            <a:endParaRPr lang="en-US" altLang="ko-KR" dirty="0"/>
          </a:p>
          <a:p>
            <a:pPr marL="457200" lvl="1" indent="0">
              <a:buNone/>
            </a:pPr>
            <a:r>
              <a:rPr lang="en-US" altLang="ko-KR" dirty="0" smtClean="0"/>
              <a:t>	=&gt; </a:t>
            </a:r>
            <a:r>
              <a:rPr lang="ko-KR" altLang="en-US" dirty="0" smtClean="0"/>
              <a:t>최적 성능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기존에 </a:t>
            </a:r>
            <a:r>
              <a:rPr lang="en-US" altLang="ko-KR" dirty="0" smtClean="0"/>
              <a:t>broke</a:t>
            </a:r>
            <a:r>
              <a:rPr lang="ko-KR" altLang="en-US" dirty="0" smtClean="0"/>
              <a:t>가 </a:t>
            </a:r>
            <a:r>
              <a:rPr lang="en-US" altLang="ko-KR" dirty="0" smtClean="0"/>
              <a:t>consumer </a:t>
            </a:r>
            <a:r>
              <a:rPr lang="ko-KR" altLang="en-US" dirty="0" smtClean="0"/>
              <a:t>상태를 고려해야 했음 </a:t>
            </a:r>
            <a:r>
              <a:rPr lang="en-US" altLang="ko-KR" dirty="0" smtClean="0"/>
              <a:t>=&gt; </a:t>
            </a:r>
            <a:r>
              <a:rPr lang="ko-KR" altLang="en-US" dirty="0" smtClean="0"/>
              <a:t>관리의 로드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Pull </a:t>
            </a:r>
            <a:r>
              <a:rPr lang="ko-KR" altLang="en-US" dirty="0" smtClean="0"/>
              <a:t>방식은 관리에 대한 부담이 적음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Batch consumer</a:t>
            </a:r>
            <a:r>
              <a:rPr lang="ko-KR" altLang="en-US" dirty="0" smtClean="0"/>
              <a:t>가 구현 가능</a:t>
            </a:r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Apache Kafka</a:t>
            </a:r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11</a:t>
            </a:fld>
            <a:r>
              <a:rPr lang="en-US" altLang="ko-KR" smtClean="0"/>
              <a:t>/20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82469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ko-KR" dirty="0" smtClean="0"/>
              <a:t>Producer performance</a:t>
            </a:r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Apache Kafka</a:t>
            </a: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5925" y="2039743"/>
            <a:ext cx="5676900" cy="4533900"/>
          </a:xfrm>
          <a:prstGeom prst="rect">
            <a:avLst/>
          </a:prstGeom>
        </p:spPr>
      </p:pic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12</a:t>
            </a:fld>
            <a:r>
              <a:rPr lang="en-US" altLang="ko-KR" smtClean="0"/>
              <a:t>/20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39942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ko-KR" dirty="0" smtClean="0"/>
              <a:t>Consumer performance</a:t>
            </a:r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Apache Kafka</a:t>
            </a: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5656" y="1868292"/>
            <a:ext cx="5676900" cy="4457700"/>
          </a:xfrm>
          <a:prstGeom prst="rect">
            <a:avLst/>
          </a:prstGeom>
        </p:spPr>
      </p:pic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13</a:t>
            </a:fld>
            <a:r>
              <a:rPr lang="en-US" altLang="ko-KR" smtClean="0"/>
              <a:t>/20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29811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ko-KR" dirty="0" smtClean="0"/>
              <a:t>Topic and partition</a:t>
            </a:r>
          </a:p>
          <a:p>
            <a:pPr lvl="1"/>
            <a:r>
              <a:rPr lang="ko-KR" altLang="en-US" dirty="0" smtClean="0"/>
              <a:t>저장</a:t>
            </a:r>
            <a:endParaRPr lang="en-US" altLang="ko-KR" dirty="0" smtClean="0"/>
          </a:p>
          <a:p>
            <a:pPr lvl="2"/>
            <a:r>
              <a:rPr lang="en-US" altLang="ko-KR" dirty="0"/>
              <a:t>topic</a:t>
            </a:r>
            <a:r>
              <a:rPr lang="ko-KR" altLang="en-US" dirty="0"/>
              <a:t>은 </a:t>
            </a:r>
            <a:r>
              <a:rPr lang="en-US" altLang="ko-KR" dirty="0"/>
              <a:t>partition</a:t>
            </a:r>
            <a:r>
              <a:rPr lang="ko-KR" altLang="en-US" dirty="0"/>
              <a:t>이라는 단위로 </a:t>
            </a:r>
            <a:r>
              <a:rPr lang="ko-KR" altLang="en-US" dirty="0" smtClean="0"/>
              <a:t>쪼개어 각 </a:t>
            </a:r>
            <a:r>
              <a:rPr lang="ko-KR" altLang="en-US" dirty="0"/>
              <a:t>서버들에 분산되어 </a:t>
            </a:r>
            <a:r>
              <a:rPr lang="ko-KR" altLang="en-US" dirty="0" smtClean="0"/>
              <a:t>저장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복제 설정을 </a:t>
            </a:r>
            <a:r>
              <a:rPr lang="ko-KR" altLang="en-US" dirty="0"/>
              <a:t>할 경우 </a:t>
            </a:r>
            <a:endParaRPr lang="en-US" altLang="ko-KR" dirty="0" smtClean="0"/>
          </a:p>
          <a:p>
            <a:pPr lvl="2"/>
            <a:r>
              <a:rPr lang="en-US" altLang="ko-KR" dirty="0" smtClean="0"/>
              <a:t>partition </a:t>
            </a:r>
            <a:r>
              <a:rPr lang="ko-KR" altLang="en-US" dirty="0"/>
              <a:t>단위로 각 서버들에 분산되어 </a:t>
            </a:r>
            <a:r>
              <a:rPr lang="ko-KR" altLang="en-US" dirty="0" smtClean="0"/>
              <a:t>복제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장애가 발생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 </a:t>
            </a:r>
            <a:r>
              <a:rPr lang="en-US" altLang="ko-KR" dirty="0"/>
              <a:t>partition </a:t>
            </a:r>
            <a:r>
              <a:rPr lang="ko-KR" altLang="en-US" dirty="0"/>
              <a:t>단위로 </a:t>
            </a:r>
            <a:r>
              <a:rPr lang="en-US" altLang="ko-KR" dirty="0"/>
              <a:t>fail over</a:t>
            </a:r>
            <a:r>
              <a:rPr lang="ko-KR" altLang="en-US" dirty="0"/>
              <a:t>가 수행</a:t>
            </a:r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Apache Kafka</a:t>
            </a: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4331" y="3801867"/>
            <a:ext cx="4019550" cy="2524125"/>
          </a:xfrm>
          <a:prstGeom prst="rect">
            <a:avLst/>
          </a:prstGeom>
        </p:spPr>
      </p:pic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14</a:t>
            </a:fld>
            <a:r>
              <a:rPr lang="en-US" altLang="ko-KR" smtClean="0"/>
              <a:t>/20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17169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ko-KR" dirty="0" smtClean="0"/>
              <a:t>Distribute of Partition</a:t>
            </a:r>
          </a:p>
          <a:p>
            <a:pPr lvl="1"/>
            <a:r>
              <a:rPr lang="en-US" altLang="ko-KR" dirty="0" smtClean="0"/>
              <a:t>Message deliver to partition =&gt; user defined algorithm</a:t>
            </a:r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Apache Kafka</a:t>
            </a: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8656" y="3118953"/>
            <a:ext cx="5114925" cy="2295525"/>
          </a:xfrm>
          <a:prstGeom prst="rect">
            <a:avLst/>
          </a:prstGeom>
        </p:spPr>
      </p:pic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15</a:t>
            </a:fld>
            <a:r>
              <a:rPr lang="en-US" altLang="ko-KR" smtClean="0"/>
              <a:t>/20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26457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ko-KR" dirty="0" smtClean="0"/>
              <a:t>Replication of partition</a:t>
            </a:r>
          </a:p>
          <a:p>
            <a:pPr lvl="1"/>
            <a:r>
              <a:rPr lang="en-US" altLang="ko-KR" dirty="0" smtClean="0"/>
              <a:t>Replication factor N</a:t>
            </a:r>
          </a:p>
          <a:p>
            <a:pPr lvl="2"/>
            <a:r>
              <a:rPr lang="en-US" altLang="ko-KR" dirty="0" smtClean="0"/>
              <a:t>Leader( 1 ) : read, write</a:t>
            </a:r>
          </a:p>
          <a:p>
            <a:pPr lvl="2"/>
            <a:r>
              <a:rPr lang="en-US" altLang="ko-KR" dirty="0" smtClean="0"/>
              <a:t>Follower ( N-1 ) : wait for fail</a:t>
            </a:r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Apache Kafka</a:t>
            </a: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9018" y="3715076"/>
            <a:ext cx="5210175" cy="2352675"/>
          </a:xfrm>
          <a:prstGeom prst="rect">
            <a:avLst/>
          </a:prstGeom>
        </p:spPr>
      </p:pic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16</a:t>
            </a:fld>
            <a:r>
              <a:rPr lang="en-US" altLang="ko-KR" smtClean="0"/>
              <a:t>/20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69522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ko-KR" dirty="0" smtClean="0"/>
              <a:t>Consumer and Consumer Group</a:t>
            </a:r>
          </a:p>
          <a:p>
            <a:r>
              <a:rPr lang="en-US" altLang="ko-KR" dirty="0" smtClean="0"/>
              <a:t>Consumer Group</a:t>
            </a:r>
          </a:p>
          <a:p>
            <a:pPr lvl="1"/>
            <a:r>
              <a:rPr lang="en-US" altLang="ko-KR" dirty="0" smtClean="0"/>
              <a:t>Queue model + Publish-Subscribe model =&gt; </a:t>
            </a:r>
            <a:r>
              <a:rPr lang="ko-KR" altLang="en-US" dirty="0" smtClean="0"/>
              <a:t>일반화</a:t>
            </a:r>
            <a:r>
              <a:rPr lang="en-US" altLang="ko-KR" dirty="0" smtClean="0"/>
              <a:t>!</a:t>
            </a:r>
          </a:p>
          <a:p>
            <a:pPr lvl="1"/>
            <a:r>
              <a:rPr lang="en-US" altLang="ko-KR" dirty="0" smtClean="0"/>
              <a:t>Group </a:t>
            </a:r>
            <a:r>
              <a:rPr lang="ko-KR" altLang="en-US" dirty="0" smtClean="0"/>
              <a:t>당 하나의 </a:t>
            </a:r>
            <a:r>
              <a:rPr lang="en-US" altLang="ko-KR" dirty="0" smtClean="0"/>
              <a:t>consumer access (partition owner)</a:t>
            </a:r>
          </a:p>
          <a:p>
            <a:pPr lvl="1"/>
            <a:r>
              <a:rPr lang="en-US" altLang="ko-KR" dirty="0" smtClean="0"/>
              <a:t>Group </a:t>
            </a:r>
            <a:r>
              <a:rPr lang="ko-KR" altLang="en-US" dirty="0" smtClean="0"/>
              <a:t>에 다수의 </a:t>
            </a:r>
            <a:r>
              <a:rPr lang="en-US" altLang="ko-KR" dirty="0" smtClean="0"/>
              <a:t>consumer =&gt; Queue model</a:t>
            </a:r>
          </a:p>
          <a:p>
            <a:pPr lvl="1"/>
            <a:r>
              <a:rPr lang="en-US" altLang="ko-KR" dirty="0" smtClean="0"/>
              <a:t>Group </a:t>
            </a:r>
            <a:r>
              <a:rPr lang="ko-KR" altLang="en-US" dirty="0" smtClean="0"/>
              <a:t>에 단일 </a:t>
            </a:r>
            <a:r>
              <a:rPr lang="en-US" altLang="ko-KR" dirty="0" smtClean="0"/>
              <a:t>consumer =&gt; Publish-Subscribe model</a:t>
            </a:r>
          </a:p>
          <a:p>
            <a:pPr lvl="1"/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Apache Kafka</a:t>
            </a: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1700" y="3962563"/>
            <a:ext cx="4705350" cy="2352675"/>
          </a:xfrm>
          <a:prstGeom prst="rect">
            <a:avLst/>
          </a:prstGeom>
        </p:spPr>
      </p:pic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17</a:t>
            </a:fld>
            <a:r>
              <a:rPr lang="en-US" altLang="ko-KR" smtClean="0"/>
              <a:t>/20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75849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ko-KR" dirty="0" smtClean="0"/>
              <a:t>File system based</a:t>
            </a:r>
          </a:p>
          <a:p>
            <a:pPr lvl="1"/>
            <a:r>
              <a:rPr lang="ko-KR" altLang="en-US" dirty="0"/>
              <a:t> 하드디스크의 순차적 읽기 성능은 메모리에 대한 랜덤 읽기 성능보다 뛰어나며 메모리의 순차적 읽기 성능보다 </a:t>
            </a:r>
            <a:r>
              <a:rPr lang="en-US" altLang="ko-KR" dirty="0"/>
              <a:t>7</a:t>
            </a:r>
            <a:r>
              <a:rPr lang="ko-KR" altLang="en-US" dirty="0"/>
              <a:t>배 정도 느리다</a:t>
            </a:r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Apache Kafka</a:t>
            </a: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6348" y="2430651"/>
            <a:ext cx="6532768" cy="3998580"/>
          </a:xfrm>
          <a:prstGeom prst="rect">
            <a:avLst/>
          </a:prstGeom>
        </p:spPr>
      </p:pic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18</a:t>
            </a:fld>
            <a:r>
              <a:rPr lang="en-US" altLang="ko-KR" smtClean="0"/>
              <a:t>/20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33137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ko-KR" dirty="0" smtClean="0"/>
              <a:t>OS page cache </a:t>
            </a:r>
            <a:r>
              <a:rPr lang="ko-KR" altLang="en-US" dirty="0" smtClean="0"/>
              <a:t>를 적극 활용</a:t>
            </a:r>
            <a:endParaRPr lang="en-US" altLang="ko-KR" dirty="0" smtClean="0"/>
          </a:p>
          <a:p>
            <a:r>
              <a:rPr lang="en-US" altLang="ko-KR" dirty="0" smtClean="0"/>
              <a:t>OS</a:t>
            </a:r>
            <a:r>
              <a:rPr lang="ko-KR" altLang="en-US" dirty="0" smtClean="0"/>
              <a:t>가 알아서 필요한 데이터를 미리 읽는다</a:t>
            </a:r>
            <a:r>
              <a:rPr lang="en-US" altLang="ko-KR" dirty="0" smtClean="0"/>
              <a:t>(</a:t>
            </a:r>
            <a:r>
              <a:rPr lang="en-US" altLang="ko-KR" dirty="0" err="1" smtClean="0"/>
              <a:t>readahead</a:t>
            </a:r>
            <a:r>
              <a:rPr lang="en-US" altLang="ko-KR" dirty="0" smtClean="0"/>
              <a:t>)</a:t>
            </a:r>
          </a:p>
          <a:p>
            <a:r>
              <a:rPr lang="ko-KR" altLang="en-US" dirty="0" smtClean="0"/>
              <a:t>메시지를 하드디스크에서 순차적 읽기를 사용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장점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JVM </a:t>
            </a:r>
            <a:r>
              <a:rPr lang="ko-KR" altLang="en-US" dirty="0" smtClean="0"/>
              <a:t>객체를 사용하지 않아 객체 크기가 작다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GC</a:t>
            </a:r>
            <a:r>
              <a:rPr lang="ko-KR" altLang="en-US" dirty="0" smtClean="0"/>
              <a:t>로 인한 성능 저하 회피</a:t>
            </a:r>
            <a:endParaRPr lang="en-US" altLang="ko-KR" dirty="0" smtClean="0"/>
          </a:p>
          <a:p>
            <a:pPr lvl="1"/>
            <a:r>
              <a:rPr lang="ko-KR" altLang="en-US" dirty="0" err="1" smtClean="0"/>
              <a:t>재시작후</a:t>
            </a:r>
            <a:r>
              <a:rPr lang="ko-KR" altLang="en-US" dirty="0" smtClean="0"/>
              <a:t> </a:t>
            </a:r>
            <a:r>
              <a:rPr lang="en-US" altLang="ko-KR" dirty="0" smtClean="0"/>
              <a:t>OS Cache </a:t>
            </a:r>
            <a:r>
              <a:rPr lang="ko-KR" altLang="en-US" dirty="0" smtClean="0"/>
              <a:t>의 데이터는 보존</a:t>
            </a:r>
            <a:endParaRPr lang="en-US" altLang="ko-KR" dirty="0" smtClean="0"/>
          </a:p>
          <a:p>
            <a:pPr lvl="1"/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Apache Kafka</a:t>
            </a:r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19</a:t>
            </a:fld>
            <a:r>
              <a:rPr lang="en-US" altLang="ko-KR" smtClean="0"/>
              <a:t>/20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99590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Require</a:t>
            </a:r>
          </a:p>
          <a:p>
            <a:pPr lvl="1"/>
            <a:r>
              <a:rPr lang="en-US" altLang="ko-KR" dirty="0" smtClean="0"/>
              <a:t>Collection </a:t>
            </a:r>
            <a:r>
              <a:rPr lang="en-US" altLang="ko-KR" dirty="0"/>
              <a:t>and processing of data in a scalable </a:t>
            </a:r>
            <a:r>
              <a:rPr lang="en-US" altLang="ko-KR" dirty="0" smtClean="0"/>
              <a:t>way</a:t>
            </a:r>
          </a:p>
          <a:p>
            <a:pPr lvl="1"/>
            <a:endParaRPr lang="en-US" altLang="ko-KR" dirty="0" smtClean="0"/>
          </a:p>
          <a:p>
            <a:r>
              <a:rPr lang="en-US" altLang="ko-KR" dirty="0" smtClean="0"/>
              <a:t>Data flow systems</a:t>
            </a:r>
          </a:p>
          <a:p>
            <a:pPr lvl="1"/>
            <a:r>
              <a:rPr lang="en-US" altLang="ko-KR" dirty="0" smtClean="0"/>
              <a:t>Split </a:t>
            </a:r>
            <a:r>
              <a:rPr lang="en-US" altLang="ko-KR" dirty="0"/>
              <a:t>into a separate </a:t>
            </a:r>
            <a:r>
              <a:rPr lang="en-US" altLang="ko-KR" dirty="0" smtClean="0"/>
              <a:t>service</a:t>
            </a:r>
          </a:p>
          <a:p>
            <a:pPr lvl="1"/>
            <a:r>
              <a:rPr lang="en-US" altLang="ko-KR" dirty="0" smtClean="0"/>
              <a:t>Early : Queuing systems ex) </a:t>
            </a:r>
            <a:r>
              <a:rPr lang="en-US" altLang="ko-KR" dirty="0" err="1" smtClean="0"/>
              <a:t>ActiveMQ</a:t>
            </a:r>
            <a:r>
              <a:rPr lang="en-US" altLang="ko-KR" dirty="0" smtClean="0"/>
              <a:t> ( 2000s )</a:t>
            </a:r>
          </a:p>
          <a:p>
            <a:pPr lvl="2"/>
            <a:r>
              <a:rPr lang="en-US" altLang="ko-KR" dirty="0" smtClean="0"/>
              <a:t>Problem </a:t>
            </a:r>
            <a:r>
              <a:rPr lang="en-US" altLang="ko-KR" dirty="0"/>
              <a:t>: N</a:t>
            </a:r>
            <a:r>
              <a:rPr lang="en-US" altLang="ko-KR" dirty="0" smtClean="0"/>
              <a:t>ot designed </a:t>
            </a:r>
            <a:r>
              <a:rPr lang="en-US" altLang="ko-KR" dirty="0"/>
              <a:t>for high-throughput </a:t>
            </a:r>
            <a:r>
              <a:rPr lang="en-US" altLang="ko-KR" dirty="0" smtClean="0"/>
              <a:t>volumes , Java centric</a:t>
            </a:r>
          </a:p>
          <a:p>
            <a:pPr lvl="1"/>
            <a:r>
              <a:rPr lang="en-US" altLang="ko-KR" dirty="0" smtClean="0"/>
              <a:t>Next : Open sources</a:t>
            </a:r>
          </a:p>
          <a:p>
            <a:pPr lvl="2"/>
            <a:r>
              <a:rPr lang="en-US" altLang="ko-KR" dirty="0" smtClean="0"/>
              <a:t>Scribe ( 2008 ) : Facebook</a:t>
            </a:r>
          </a:p>
          <a:p>
            <a:pPr lvl="1"/>
            <a:r>
              <a:rPr lang="en-US" altLang="ko-KR" dirty="0" smtClean="0"/>
              <a:t>Current</a:t>
            </a:r>
          </a:p>
          <a:p>
            <a:pPr lvl="2"/>
            <a:r>
              <a:rPr lang="en-US" altLang="ko-KR" dirty="0" smtClean="0"/>
              <a:t>Flume : Cloudera</a:t>
            </a:r>
          </a:p>
          <a:p>
            <a:pPr lvl="2"/>
            <a:r>
              <a:rPr lang="en-US" altLang="ko-KR" dirty="0" smtClean="0"/>
              <a:t>Kafka</a:t>
            </a:r>
            <a:endParaRPr lang="en-US" altLang="ko-KR" dirty="0"/>
          </a:p>
          <a:p>
            <a:pPr lvl="1"/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Introduction</a:t>
            </a:r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2</a:t>
            </a:fld>
            <a:r>
              <a:rPr lang="en-US" altLang="ko-KR" smtClean="0"/>
              <a:t>/20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597309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ko-KR" dirty="0" smtClean="0"/>
              <a:t>Efficient data transfer through “Zero copy”</a:t>
            </a:r>
          </a:p>
          <a:p>
            <a:pPr lvl="1"/>
            <a:r>
              <a:rPr lang="ko-KR" altLang="en-US" dirty="0" err="1" smtClean="0"/>
              <a:t>커널모드와</a:t>
            </a:r>
            <a:r>
              <a:rPr lang="ko-KR" altLang="en-US" dirty="0" smtClean="0"/>
              <a:t> </a:t>
            </a:r>
            <a:r>
              <a:rPr lang="ko-KR" altLang="en-US" dirty="0"/>
              <a:t>유저모드 간의 불필요한 데이터 </a:t>
            </a:r>
            <a:r>
              <a:rPr lang="ko-KR" altLang="en-US" dirty="0" smtClean="0"/>
              <a:t>복사 회피</a:t>
            </a:r>
            <a:endParaRPr lang="en-US" altLang="ko-KR" dirty="0" smtClean="0"/>
          </a:p>
          <a:p>
            <a:pPr lvl="1"/>
            <a:r>
              <a:rPr lang="ko-KR" altLang="en-US" dirty="0"/>
              <a:t>파일 시스템에 저장된 데이터 그대로 네트워크로 전송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2~4 </a:t>
            </a:r>
            <a:r>
              <a:rPr lang="ko-KR" altLang="en-US" dirty="0" smtClean="0"/>
              <a:t>배 전송 속도 향상</a:t>
            </a:r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Apache Kafka</a:t>
            </a: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1100" y="2829787"/>
            <a:ext cx="4467225" cy="3819525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8416" y="2868713"/>
            <a:ext cx="4095584" cy="3496752"/>
          </a:xfrm>
          <a:prstGeom prst="rect">
            <a:avLst/>
          </a:prstGeom>
        </p:spPr>
      </p:pic>
      <p:sp>
        <p:nvSpPr>
          <p:cNvPr id="7" name="오른쪽 화살표 6"/>
          <p:cNvSpPr/>
          <p:nvPr/>
        </p:nvSpPr>
        <p:spPr>
          <a:xfrm>
            <a:off x="4304722" y="4145916"/>
            <a:ext cx="626500" cy="3469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슬라이드 번호 개체 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20</a:t>
            </a:fld>
            <a:r>
              <a:rPr lang="en-US" altLang="ko-KR" smtClean="0"/>
              <a:t>/20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2479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ko-KR" dirty="0" smtClean="0"/>
              <a:t>Two properties to scaling</a:t>
            </a:r>
          </a:p>
          <a:p>
            <a:pPr lvl="1"/>
            <a:r>
              <a:rPr lang="en-US" altLang="ko-KR" dirty="0" smtClean="0"/>
              <a:t>“At least once” delivery semantic</a:t>
            </a:r>
          </a:p>
          <a:p>
            <a:pPr lvl="1"/>
            <a:r>
              <a:rPr lang="en-US" altLang="ko-KR" dirty="0" smtClean="0"/>
              <a:t>Solving the “n+1” delivery problem</a:t>
            </a:r>
          </a:p>
          <a:p>
            <a:pPr lvl="2"/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Distributed Data Flows</a:t>
            </a:r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3</a:t>
            </a:fld>
            <a:r>
              <a:rPr lang="en-US" altLang="ko-KR" smtClean="0"/>
              <a:t>/20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76697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ko-KR" dirty="0" smtClean="0"/>
              <a:t>Data delivery and processing</a:t>
            </a:r>
          </a:p>
          <a:p>
            <a:pPr lvl="1"/>
            <a:r>
              <a:rPr lang="en-US" altLang="ko-KR" dirty="0" smtClean="0"/>
              <a:t>At most once delivery</a:t>
            </a:r>
          </a:p>
          <a:p>
            <a:pPr lvl="2"/>
            <a:r>
              <a:rPr lang="en-US" altLang="ko-KR" dirty="0" smtClean="0"/>
              <a:t>Most system use</a:t>
            </a:r>
          </a:p>
          <a:p>
            <a:pPr lvl="2"/>
            <a:r>
              <a:rPr lang="en-US" altLang="ko-KR" dirty="0" smtClean="0"/>
              <a:t>Do </a:t>
            </a:r>
            <a:r>
              <a:rPr lang="en-US" altLang="ko-KR" dirty="0"/>
              <a:t>not require all the data be </a:t>
            </a:r>
            <a:r>
              <a:rPr lang="en-US" altLang="ko-KR" dirty="0" smtClean="0"/>
              <a:t>transmitted</a:t>
            </a:r>
          </a:p>
          <a:p>
            <a:pPr lvl="2"/>
            <a:r>
              <a:rPr lang="en-US" altLang="ko-KR" dirty="0" smtClean="0"/>
              <a:t>Down-sample </a:t>
            </a:r>
            <a:r>
              <a:rPr lang="en-US" altLang="ko-KR" dirty="0"/>
              <a:t>the data to further improve </a:t>
            </a:r>
            <a:r>
              <a:rPr lang="en-US" altLang="ko-KR" dirty="0" smtClean="0"/>
              <a:t>performance</a:t>
            </a:r>
          </a:p>
          <a:p>
            <a:pPr lvl="1"/>
            <a:r>
              <a:rPr lang="en-US" altLang="ko-KR" dirty="0" smtClean="0"/>
              <a:t>Exactly once delivery</a:t>
            </a:r>
          </a:p>
          <a:p>
            <a:pPr lvl="2"/>
            <a:r>
              <a:rPr lang="en-US" altLang="ko-KR" dirty="0" smtClean="0"/>
              <a:t>Financials </a:t>
            </a:r>
            <a:r>
              <a:rPr lang="en-US" altLang="ko-KR" dirty="0"/>
              <a:t>systems or </a:t>
            </a:r>
            <a:r>
              <a:rPr lang="en-US" altLang="ko-KR" dirty="0" smtClean="0"/>
              <a:t>Advertising systems</a:t>
            </a:r>
          </a:p>
          <a:p>
            <a:pPr lvl="2"/>
            <a:r>
              <a:rPr lang="en-US" altLang="ko-KR" dirty="0"/>
              <a:t>logs are used to determine </a:t>
            </a:r>
            <a:r>
              <a:rPr lang="en-US" altLang="ko-KR" dirty="0" smtClean="0"/>
              <a:t>fees</a:t>
            </a:r>
          </a:p>
          <a:p>
            <a:pPr lvl="2"/>
            <a:r>
              <a:rPr lang="en-US" altLang="ko-KR" dirty="0" smtClean="0"/>
              <a:t>Use Queuing systems (</a:t>
            </a:r>
            <a:r>
              <a:rPr lang="en-US" altLang="ko-KR" dirty="0"/>
              <a:t>Apache project’s </a:t>
            </a:r>
            <a:r>
              <a:rPr lang="en-US" altLang="ko-KR" dirty="0" err="1" smtClean="0"/>
              <a:t>ActiveMQ</a:t>
            </a:r>
            <a:r>
              <a:rPr lang="en-US" altLang="ko-KR" dirty="0"/>
              <a:t>, </a:t>
            </a:r>
            <a:r>
              <a:rPr lang="en-US" altLang="ko-KR" dirty="0" err="1"/>
              <a:t>RabbitMQ</a:t>
            </a:r>
            <a:r>
              <a:rPr lang="en-US" altLang="ko-KR" dirty="0" smtClean="0"/>
              <a:t>)</a:t>
            </a:r>
          </a:p>
          <a:p>
            <a:pPr lvl="2"/>
            <a:endParaRPr lang="en-US" altLang="ko-KR" dirty="0" smtClean="0"/>
          </a:p>
          <a:p>
            <a:pPr lvl="1"/>
            <a:r>
              <a:rPr lang="en-US" altLang="ko-KR" dirty="0"/>
              <a:t>At least once delivery</a:t>
            </a:r>
          </a:p>
          <a:p>
            <a:pPr lvl="2"/>
            <a:r>
              <a:rPr lang="en-US" altLang="ko-KR" dirty="0" smtClean="0"/>
              <a:t>Balance </a:t>
            </a:r>
            <a:r>
              <a:rPr lang="en-US" altLang="ko-KR" dirty="0"/>
              <a:t>these two </a:t>
            </a:r>
            <a:r>
              <a:rPr lang="en-US" altLang="ko-KR" dirty="0" smtClean="0"/>
              <a:t>extremes</a:t>
            </a:r>
          </a:p>
          <a:p>
            <a:pPr lvl="2"/>
            <a:r>
              <a:rPr lang="en-US" altLang="ko-KR" dirty="0" smtClean="0"/>
              <a:t>Pushing </a:t>
            </a:r>
            <a:r>
              <a:rPr lang="en-US" altLang="ko-KR" dirty="0"/>
              <a:t>the handling semantics to the </a:t>
            </a:r>
            <a:r>
              <a:rPr lang="en-US" altLang="ko-KR" dirty="0" smtClean="0"/>
              <a:t>consumer</a:t>
            </a:r>
          </a:p>
          <a:p>
            <a:pPr lvl="2"/>
            <a:r>
              <a:rPr lang="en-US" altLang="ko-KR" dirty="0" smtClean="0"/>
              <a:t>Beyond </a:t>
            </a:r>
            <a:r>
              <a:rPr lang="en-US" altLang="ko-KR" dirty="0"/>
              <a:t>ensuring that they are delivered at least once</a:t>
            </a:r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At Least Once Delivery</a:t>
            </a:r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4</a:t>
            </a:fld>
            <a:r>
              <a:rPr lang="en-US" altLang="ko-KR" smtClean="0"/>
              <a:t>/20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52336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 smtClean="0"/>
              <a:t>“traditional” log processing systems =&gt; Funnel</a:t>
            </a:r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pPr marL="0" indent="0">
              <a:buNone/>
            </a:pPr>
            <a:endParaRPr lang="en-US" altLang="ko-KR" dirty="0" smtClean="0"/>
          </a:p>
          <a:p>
            <a:r>
              <a:rPr lang="en-US" altLang="ko-KR" dirty="0" smtClean="0"/>
              <a:t>Problem</a:t>
            </a:r>
          </a:p>
          <a:p>
            <a:pPr lvl="1"/>
            <a:r>
              <a:rPr lang="en-US" altLang="ko-KR" dirty="0" smtClean="0"/>
              <a:t>New added with own data collection mechanism</a:t>
            </a:r>
          </a:p>
          <a:p>
            <a:pPr lvl="1"/>
            <a:r>
              <a:rPr lang="en-US" altLang="ko-KR" dirty="0" smtClean="0"/>
              <a:t>Integrate for new is exaggeration</a:t>
            </a:r>
            <a:endParaRPr lang="en-US" altLang="ko-KR" dirty="0"/>
          </a:p>
          <a:p>
            <a:r>
              <a:rPr lang="en-US" altLang="ko-KR" dirty="0" smtClean="0"/>
              <a:t>In this chapter?</a:t>
            </a:r>
          </a:p>
          <a:p>
            <a:pPr lvl="1"/>
            <a:r>
              <a:rPr lang="en-US" altLang="ko-KR" dirty="0"/>
              <a:t>communication B</a:t>
            </a:r>
            <a:r>
              <a:rPr lang="en-US" altLang="ko-KR" dirty="0" smtClean="0"/>
              <a:t>us </a:t>
            </a:r>
            <a:r>
              <a:rPr lang="en-US" altLang="ko-KR" dirty="0"/>
              <a:t>layer and </a:t>
            </a:r>
            <a:r>
              <a:rPr lang="en-US" altLang="ko-KR" dirty="0" smtClean="0"/>
              <a:t>Application =&gt; standardized</a:t>
            </a:r>
          </a:p>
          <a:p>
            <a:pPr lvl="1"/>
            <a:r>
              <a:rPr lang="en-US" altLang="ko-KR" dirty="0" smtClean="0"/>
              <a:t>Messaging </a:t>
            </a:r>
            <a:r>
              <a:rPr lang="en-US" altLang="ko-KR" dirty="0"/>
              <a:t>system </a:t>
            </a:r>
            <a:r>
              <a:rPr lang="en-US" altLang="ko-KR" dirty="0" smtClean="0"/>
              <a:t>=&gt; Physical flow</a:t>
            </a:r>
            <a:endParaRPr lang="en-US" altLang="ko-KR" dirty="0"/>
          </a:p>
          <a:p>
            <a:pPr marL="457200" lvl="1" indent="0">
              <a:buNone/>
            </a:pPr>
            <a:r>
              <a:rPr lang="en-US" altLang="ko-KR" dirty="0" smtClean="0"/>
              <a:t>=&gt; </a:t>
            </a:r>
            <a:r>
              <a:rPr lang="en-US" altLang="ko-KR" b="1" dirty="0" smtClean="0"/>
              <a:t>No worry about new one</a:t>
            </a:r>
          </a:p>
          <a:p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The “n+1” Problem</a:t>
            </a:r>
            <a:endParaRPr lang="ko-KR" altLang="en-US" dirty="0"/>
          </a:p>
        </p:txBody>
      </p:sp>
      <p:grpSp>
        <p:nvGrpSpPr>
          <p:cNvPr id="18" name="그룹 17"/>
          <p:cNvGrpSpPr/>
          <p:nvPr/>
        </p:nvGrpSpPr>
        <p:grpSpPr>
          <a:xfrm>
            <a:off x="2367190" y="1776119"/>
            <a:ext cx="835633" cy="1924336"/>
            <a:chOff x="3936787" y="2079524"/>
            <a:chExt cx="1500343" cy="2558515"/>
          </a:xfrm>
        </p:grpSpPr>
        <p:sp>
          <p:nvSpPr>
            <p:cNvPr id="11" name="순서도: 수동 연산 10"/>
            <p:cNvSpPr/>
            <p:nvPr/>
          </p:nvSpPr>
          <p:spPr>
            <a:xfrm>
              <a:off x="3936787" y="2911200"/>
              <a:ext cx="1500343" cy="921444"/>
            </a:xfrm>
            <a:prstGeom prst="flowChartManualOperation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오른쪽 화살표 13"/>
            <p:cNvSpPr/>
            <p:nvPr/>
          </p:nvSpPr>
          <p:spPr>
            <a:xfrm rot="7144054">
              <a:off x="4939487" y="2378964"/>
              <a:ext cx="678426" cy="25072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오른쪽 화살표 14"/>
            <p:cNvSpPr/>
            <p:nvPr/>
          </p:nvSpPr>
          <p:spPr>
            <a:xfrm rot="3449152">
              <a:off x="3744634" y="2352367"/>
              <a:ext cx="678426" cy="25072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오른쪽 화살표 15"/>
            <p:cNvSpPr/>
            <p:nvPr/>
          </p:nvSpPr>
          <p:spPr>
            <a:xfrm rot="5400000">
              <a:off x="4347744" y="2293375"/>
              <a:ext cx="678426" cy="25072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오른쪽 화살표 16"/>
            <p:cNvSpPr/>
            <p:nvPr/>
          </p:nvSpPr>
          <p:spPr>
            <a:xfrm rot="5400000">
              <a:off x="4414265" y="4173464"/>
              <a:ext cx="678426" cy="25072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0" name="순서도: 수동 연산 19"/>
          <p:cNvSpPr/>
          <p:nvPr/>
        </p:nvSpPr>
        <p:spPr>
          <a:xfrm>
            <a:off x="3919256" y="2391764"/>
            <a:ext cx="835633" cy="693046"/>
          </a:xfrm>
          <a:prstGeom prst="flowChartManualOperation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TextBox 26"/>
          <p:cNvSpPr txBox="1"/>
          <p:nvPr/>
        </p:nvSpPr>
        <p:spPr>
          <a:xfrm>
            <a:off x="3807019" y="3748891"/>
            <a:ext cx="13324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New added?</a:t>
            </a:r>
            <a:endParaRPr lang="ko-KR" altLang="en-US" dirty="0"/>
          </a:p>
        </p:txBody>
      </p:sp>
      <p:sp>
        <p:nvSpPr>
          <p:cNvPr id="28" name="모서리가 둥근 직사각형 27"/>
          <p:cNvSpPr/>
          <p:nvPr/>
        </p:nvSpPr>
        <p:spPr>
          <a:xfrm>
            <a:off x="3680770" y="2107744"/>
            <a:ext cx="1312606" cy="130734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5</a:t>
            </a:fld>
            <a:r>
              <a:rPr lang="en-US" altLang="ko-KR" smtClean="0"/>
              <a:t>/20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79932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ko-KR" dirty="0" smtClean="0"/>
              <a:t>Kafka</a:t>
            </a:r>
          </a:p>
          <a:p>
            <a:pPr lvl="1"/>
            <a:r>
              <a:rPr lang="en-US" altLang="ko-KR" dirty="0" smtClean="0"/>
              <a:t>Developed by LinkedIn</a:t>
            </a:r>
          </a:p>
          <a:p>
            <a:pPr lvl="1"/>
            <a:r>
              <a:rPr lang="en-US" altLang="ko-KR" dirty="0" smtClean="0"/>
              <a:t>Connect website service and data warehouse</a:t>
            </a:r>
          </a:p>
          <a:p>
            <a:pPr lvl="1"/>
            <a:r>
              <a:rPr lang="en-US" altLang="ko-KR" dirty="0" smtClean="0"/>
              <a:t>Released 2011</a:t>
            </a:r>
          </a:p>
          <a:p>
            <a:pPr lvl="1"/>
            <a:r>
              <a:rPr lang="en-US" altLang="ko-KR" dirty="0" smtClean="0"/>
              <a:t>Streams </a:t>
            </a:r>
            <a:r>
              <a:rPr lang="en-US" altLang="ko-KR" dirty="0"/>
              <a:t>of data like a messaging </a:t>
            </a:r>
            <a:r>
              <a:rPr lang="en-US" altLang="ko-KR" dirty="0" smtClean="0"/>
              <a:t>system</a:t>
            </a:r>
          </a:p>
          <a:p>
            <a:pPr lvl="1"/>
            <a:r>
              <a:rPr lang="en-US" altLang="ko-KR" dirty="0"/>
              <a:t>S</a:t>
            </a:r>
            <a:r>
              <a:rPr lang="en-US" altLang="ko-KR" dirty="0" smtClean="0"/>
              <a:t>treams </a:t>
            </a:r>
            <a:r>
              <a:rPr lang="en-US" altLang="ko-KR" dirty="0"/>
              <a:t>of data safely in a distributed replicated cluster</a:t>
            </a:r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Apache Kafka</a:t>
            </a: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7406" y="3230012"/>
            <a:ext cx="3306557" cy="3085226"/>
          </a:xfrm>
          <a:prstGeom prst="rect">
            <a:avLst/>
          </a:prstGeom>
        </p:spPr>
      </p:pic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6</a:t>
            </a:fld>
            <a:r>
              <a:rPr lang="en-US" altLang="ko-KR" smtClean="0"/>
              <a:t>/20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29404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ko-KR" dirty="0" smtClean="0"/>
              <a:t>Publish – subscribe model based</a:t>
            </a:r>
          </a:p>
          <a:p>
            <a:r>
              <a:rPr lang="en-US" altLang="ko-KR" dirty="0" smtClean="0"/>
              <a:t>Components</a:t>
            </a:r>
          </a:p>
          <a:p>
            <a:pPr lvl="1"/>
            <a:r>
              <a:rPr lang="en-US" altLang="ko-KR" dirty="0" smtClean="0"/>
              <a:t>Producer</a:t>
            </a:r>
          </a:p>
          <a:p>
            <a:pPr lvl="2"/>
            <a:r>
              <a:rPr lang="ko-KR" altLang="en-US" dirty="0" smtClean="0"/>
              <a:t>특정 </a:t>
            </a:r>
            <a:r>
              <a:rPr lang="en-US" altLang="ko-KR" dirty="0" smtClean="0"/>
              <a:t>topic </a:t>
            </a:r>
            <a:r>
              <a:rPr lang="ko-KR" altLang="en-US" dirty="0" smtClean="0"/>
              <a:t>메시지 생성 후 </a:t>
            </a:r>
            <a:r>
              <a:rPr lang="en-US" altLang="ko-KR" dirty="0" smtClean="0"/>
              <a:t>broke</a:t>
            </a:r>
            <a:r>
              <a:rPr lang="ko-KR" altLang="en-US" dirty="0" smtClean="0"/>
              <a:t>에 전달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Consumer</a:t>
            </a:r>
          </a:p>
          <a:p>
            <a:pPr lvl="2"/>
            <a:r>
              <a:rPr lang="en-US" altLang="ko-KR" dirty="0" smtClean="0"/>
              <a:t>Broker</a:t>
            </a:r>
            <a:r>
              <a:rPr lang="ko-KR" altLang="en-US" dirty="0" smtClean="0"/>
              <a:t>에서 구독하는 </a:t>
            </a:r>
            <a:r>
              <a:rPr lang="en-US" altLang="ko-KR" dirty="0" smtClean="0"/>
              <a:t>topic messages </a:t>
            </a:r>
            <a:r>
              <a:rPr lang="ko-KR" altLang="en-US" dirty="0" smtClean="0"/>
              <a:t>를 가져간다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Broker</a:t>
            </a:r>
          </a:p>
          <a:p>
            <a:pPr lvl="2"/>
            <a:r>
              <a:rPr lang="en-US" altLang="ko-KR" dirty="0" smtClean="0"/>
              <a:t>Topic </a:t>
            </a:r>
            <a:r>
              <a:rPr lang="ko-KR" altLang="en-US" dirty="0" smtClean="0"/>
              <a:t>을 기준으로 메시지 관리</a:t>
            </a:r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Apache Kafka</a:t>
            </a: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6600" y="4591213"/>
            <a:ext cx="2495550" cy="1724025"/>
          </a:xfrm>
          <a:prstGeom prst="rect">
            <a:avLst/>
          </a:prstGeom>
        </p:spPr>
      </p:pic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7</a:t>
            </a:fld>
            <a:r>
              <a:rPr lang="en-US" altLang="ko-KR" smtClean="0"/>
              <a:t>/20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21246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ko-KR" dirty="0" smtClean="0"/>
              <a:t>Broker </a:t>
            </a:r>
            <a:r>
              <a:rPr lang="ko-KR" altLang="en-US" dirty="0" smtClean="0"/>
              <a:t>들은 클러스터로 구성되어 동작</a:t>
            </a:r>
            <a:endParaRPr lang="en-US" altLang="ko-KR" dirty="0" smtClean="0"/>
          </a:p>
          <a:p>
            <a:r>
              <a:rPr lang="en-US" altLang="ko-KR" dirty="0" smtClean="0"/>
              <a:t>Broker</a:t>
            </a:r>
            <a:r>
              <a:rPr lang="ko-KR" altLang="en-US" dirty="0" smtClean="0"/>
              <a:t>에 대한 분산 처리는 </a:t>
            </a:r>
            <a:r>
              <a:rPr lang="en-US" altLang="ko-KR" dirty="0" smtClean="0"/>
              <a:t>Zookeeper</a:t>
            </a:r>
            <a:r>
              <a:rPr lang="ko-KR" altLang="en-US" dirty="0" smtClean="0"/>
              <a:t>가 담당</a:t>
            </a:r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Apache Kafka</a:t>
            </a: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7089" y="2393707"/>
            <a:ext cx="4874034" cy="3674044"/>
          </a:xfrm>
          <a:prstGeom prst="rect">
            <a:avLst/>
          </a:prstGeom>
        </p:spPr>
      </p:pic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8</a:t>
            </a:fld>
            <a:r>
              <a:rPr lang="en-US" altLang="ko-KR" smtClean="0"/>
              <a:t>/20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52007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 smtClean="0"/>
              <a:t>기존 </a:t>
            </a:r>
            <a:r>
              <a:rPr lang="ko-KR" altLang="en-US" dirty="0" err="1" smtClean="0"/>
              <a:t>메시징</a:t>
            </a:r>
            <a:r>
              <a:rPr lang="ko-KR" altLang="en-US" dirty="0" smtClean="0"/>
              <a:t> 시스템</a:t>
            </a:r>
            <a:r>
              <a:rPr lang="en-US" altLang="ko-KR" dirty="0" smtClean="0"/>
              <a:t>( </a:t>
            </a:r>
            <a:r>
              <a:rPr lang="en-US" altLang="ko-KR" dirty="0" err="1" smtClean="0"/>
              <a:t>ActiveMQ</a:t>
            </a:r>
            <a:r>
              <a:rPr lang="en-US" altLang="ko-KR" dirty="0" smtClean="0"/>
              <a:t>, </a:t>
            </a:r>
            <a:r>
              <a:rPr lang="en-US" altLang="ko-KR" dirty="0" err="1" smtClean="0"/>
              <a:t>RabbitMQ</a:t>
            </a:r>
            <a:r>
              <a:rPr lang="en-US" altLang="ko-KR" dirty="0" smtClean="0"/>
              <a:t>) </a:t>
            </a:r>
            <a:r>
              <a:rPr lang="ko-KR" altLang="en-US" dirty="0" smtClean="0"/>
              <a:t>과의 차이</a:t>
            </a:r>
            <a:endParaRPr lang="en-US" altLang="ko-KR" dirty="0" smtClean="0"/>
          </a:p>
          <a:p>
            <a:pPr lvl="1"/>
            <a:r>
              <a:rPr lang="ko-KR" altLang="en-US" dirty="0"/>
              <a:t>대용량의 실시간 로그 처리에 </a:t>
            </a:r>
            <a:r>
              <a:rPr lang="ko-KR" altLang="en-US" dirty="0" smtClean="0"/>
              <a:t>특화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기존 </a:t>
            </a:r>
            <a:r>
              <a:rPr lang="ko-KR" altLang="en-US" dirty="0"/>
              <a:t>범용 </a:t>
            </a:r>
            <a:r>
              <a:rPr lang="ko-KR" altLang="en-US" dirty="0" err="1"/>
              <a:t>메시징</a:t>
            </a:r>
            <a:r>
              <a:rPr lang="ko-KR" altLang="en-US" dirty="0"/>
              <a:t> 시스템대비 </a:t>
            </a:r>
            <a:r>
              <a:rPr lang="en-US" altLang="ko-KR" dirty="0"/>
              <a:t>TPS</a:t>
            </a:r>
            <a:r>
              <a:rPr lang="ko-KR" altLang="en-US" dirty="0"/>
              <a:t>가 매우 </a:t>
            </a:r>
            <a:r>
              <a:rPr lang="ko-KR" altLang="en-US" dirty="0" smtClean="0"/>
              <a:t>우수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특화된 </a:t>
            </a:r>
            <a:r>
              <a:rPr lang="ko-KR" altLang="en-US" dirty="0"/>
              <a:t>시스템이기 때문에 범용 </a:t>
            </a:r>
            <a:r>
              <a:rPr lang="ko-KR" altLang="en-US" dirty="0" err="1"/>
              <a:t>메시징</a:t>
            </a:r>
            <a:r>
              <a:rPr lang="ko-KR" altLang="en-US" dirty="0"/>
              <a:t> 시스템에서 제공하는 다양한 기능들은 </a:t>
            </a:r>
            <a:r>
              <a:rPr lang="ko-KR" altLang="en-US" dirty="0" smtClean="0"/>
              <a:t>제공 하지 않음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분산 </a:t>
            </a:r>
            <a:r>
              <a:rPr lang="ko-KR" altLang="en-US" dirty="0"/>
              <a:t>및 복제 </a:t>
            </a:r>
            <a:r>
              <a:rPr lang="ko-KR" altLang="en-US" dirty="0" smtClean="0"/>
              <a:t>구성이 손쉬움</a:t>
            </a:r>
            <a:endParaRPr lang="en-US" altLang="ko-KR" dirty="0" smtClean="0"/>
          </a:p>
          <a:p>
            <a:pPr lvl="1"/>
            <a:endParaRPr lang="en-US" altLang="ko-KR" dirty="0" smtClean="0"/>
          </a:p>
          <a:p>
            <a:pPr lvl="1"/>
            <a:r>
              <a:rPr lang="ko-KR" altLang="en-US" dirty="0" smtClean="0"/>
              <a:t>단순 메시지 헤더 사용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기존 </a:t>
            </a:r>
            <a:r>
              <a:rPr lang="en-US" altLang="ko-KR" dirty="0" smtClean="0"/>
              <a:t>=&gt;AMQP </a:t>
            </a:r>
            <a:r>
              <a:rPr lang="ko-KR" altLang="en-US" dirty="0"/>
              <a:t>프로토콜이나 </a:t>
            </a:r>
            <a:r>
              <a:rPr lang="en-US" altLang="ko-KR" dirty="0"/>
              <a:t>JMS API</a:t>
            </a:r>
            <a:r>
              <a:rPr lang="ko-KR" altLang="en-US" dirty="0"/>
              <a:t>를 </a:t>
            </a:r>
            <a:r>
              <a:rPr lang="ko-KR" altLang="en-US" dirty="0" smtClean="0"/>
              <a:t>사용</a:t>
            </a:r>
            <a:endParaRPr lang="en-US" altLang="ko-KR" dirty="0" smtClean="0"/>
          </a:p>
          <a:p>
            <a:pPr lvl="2"/>
            <a:r>
              <a:rPr lang="ko-KR" altLang="en-US" dirty="0"/>
              <a:t> </a:t>
            </a:r>
            <a:r>
              <a:rPr lang="en-US" altLang="ko-KR" dirty="0" smtClean="0"/>
              <a:t>Kafka =&gt;TCP</a:t>
            </a:r>
            <a:r>
              <a:rPr lang="ko-KR" altLang="en-US" dirty="0"/>
              <a:t>기반의 </a:t>
            </a:r>
            <a:r>
              <a:rPr lang="ko-KR" altLang="en-US" dirty="0" smtClean="0"/>
              <a:t>프로토콜</a:t>
            </a:r>
            <a:endParaRPr lang="en-US" altLang="ko-KR" dirty="0" smtClean="0"/>
          </a:p>
          <a:p>
            <a:pPr lvl="2"/>
            <a:r>
              <a:rPr lang="en-US" altLang="ko-KR" dirty="0" smtClean="0"/>
              <a:t>TCP </a:t>
            </a:r>
            <a:r>
              <a:rPr lang="ko-KR" altLang="en-US" dirty="0" smtClean="0"/>
              <a:t>를 이용하여 오버헤드를 감소</a:t>
            </a:r>
            <a:endParaRPr lang="en-US" altLang="ko-KR" dirty="0" smtClean="0"/>
          </a:p>
          <a:p>
            <a:pPr lvl="2"/>
            <a:endParaRPr lang="en-US" altLang="ko-KR" dirty="0" smtClean="0"/>
          </a:p>
          <a:p>
            <a:pPr lvl="1"/>
            <a:r>
              <a:rPr lang="ko-KR" altLang="en-US" dirty="0" smtClean="0"/>
              <a:t>다수 메시지 전송 성능 우수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기존 </a:t>
            </a:r>
            <a:r>
              <a:rPr lang="en-US" altLang="ko-KR" dirty="0" smtClean="0"/>
              <a:t>=&gt; </a:t>
            </a:r>
            <a:r>
              <a:rPr lang="ko-KR" altLang="en-US" dirty="0" smtClean="0"/>
              <a:t>다수 메시지 </a:t>
            </a:r>
            <a:r>
              <a:rPr lang="ko-KR" altLang="en-US" dirty="0" err="1" smtClean="0"/>
              <a:t>전송시</a:t>
            </a:r>
            <a:r>
              <a:rPr lang="ko-KR" altLang="en-US" dirty="0" smtClean="0"/>
              <a:t> 개별 전송</a:t>
            </a:r>
            <a:endParaRPr lang="en-US" altLang="ko-KR" dirty="0" smtClean="0"/>
          </a:p>
          <a:p>
            <a:pPr lvl="2"/>
            <a:r>
              <a:rPr lang="en-US" altLang="ko-KR" dirty="0" smtClean="0"/>
              <a:t>Kafka =&gt;</a:t>
            </a:r>
            <a:r>
              <a:rPr lang="ko-KR" altLang="en-US" dirty="0"/>
              <a:t> </a:t>
            </a:r>
            <a:r>
              <a:rPr lang="en-US" altLang="ko-KR" dirty="0"/>
              <a:t>batch</a:t>
            </a:r>
            <a:r>
              <a:rPr lang="ko-KR" altLang="en-US" dirty="0"/>
              <a:t>형태로 </a:t>
            </a:r>
            <a:r>
              <a:rPr lang="en-US" altLang="ko-KR" dirty="0"/>
              <a:t>broker</a:t>
            </a:r>
            <a:r>
              <a:rPr lang="ko-KR" altLang="en-US" dirty="0"/>
              <a:t>에게 한 번에 </a:t>
            </a:r>
            <a:r>
              <a:rPr lang="ko-KR" altLang="en-US" dirty="0" smtClean="0"/>
              <a:t>전달</a:t>
            </a:r>
            <a:endParaRPr lang="en-US" altLang="ko-KR" dirty="0" smtClean="0"/>
          </a:p>
          <a:p>
            <a:pPr lvl="2"/>
            <a:r>
              <a:rPr lang="en-US" altLang="ko-KR" dirty="0"/>
              <a:t>TCP/IP </a:t>
            </a:r>
            <a:r>
              <a:rPr lang="ko-KR" altLang="en-US" dirty="0" err="1"/>
              <a:t>라운드트립</a:t>
            </a:r>
            <a:r>
              <a:rPr lang="ko-KR" altLang="en-US" dirty="0"/>
              <a:t> 횟수를 줄일 수 있다</a:t>
            </a:r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Apache Kafka</a:t>
            </a:r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9</a:t>
            </a:fld>
            <a:r>
              <a:rPr lang="en-US" altLang="ko-KR" smtClean="0"/>
              <a:t>/20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37697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DB Template 2015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사용자 지정 2">
      <a:majorFont>
        <a:latin typeface="Times New Roman"/>
        <a:ea typeface="맑은 고딕"/>
        <a:cs typeface=""/>
      </a:majorFont>
      <a:minorFont>
        <a:latin typeface="Times New Roman"/>
        <a:ea typeface="맑은 고딕"/>
        <a:cs typeface="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DB Template 2015.potx" id="{F05540EA-6133-420D-B64D-4FA17C724C6C}" vid="{52050709-A391-445B-AC16-9458798F921E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IDB Template 2015</Template>
  <TotalTime>2017</TotalTime>
  <Words>679</Words>
  <Application>Microsoft Office PowerPoint</Application>
  <PresentationFormat>화면 슬라이드 쇼(4:3)</PresentationFormat>
  <Paragraphs>170</Paragraphs>
  <Slides>20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20</vt:i4>
      </vt:variant>
    </vt:vector>
  </HeadingPairs>
  <TitlesOfParts>
    <vt:vector size="26" baseType="lpstr">
      <vt:lpstr>맑은 고딕</vt:lpstr>
      <vt:lpstr>Arial</vt:lpstr>
      <vt:lpstr>Calibri</vt:lpstr>
      <vt:lpstr>Times New Roman</vt:lpstr>
      <vt:lpstr>Wingdings</vt:lpstr>
      <vt:lpstr>IDB Template 2015</vt:lpstr>
      <vt:lpstr>REAL TIME ANALYITICS</vt:lpstr>
      <vt:lpstr>Introduction</vt:lpstr>
      <vt:lpstr>Distributed Data Flows</vt:lpstr>
      <vt:lpstr>At Least Once Delivery</vt:lpstr>
      <vt:lpstr>The “n+1” Problem</vt:lpstr>
      <vt:lpstr>Apache Kafka</vt:lpstr>
      <vt:lpstr>Apache Kafka</vt:lpstr>
      <vt:lpstr>Apache Kafka</vt:lpstr>
      <vt:lpstr>Apache Kafka</vt:lpstr>
      <vt:lpstr>Apache Kafka</vt:lpstr>
      <vt:lpstr>Apache Kafka</vt:lpstr>
      <vt:lpstr>Apache Kafka</vt:lpstr>
      <vt:lpstr>Apache Kafka</vt:lpstr>
      <vt:lpstr>Apache Kafka</vt:lpstr>
      <vt:lpstr>Apache Kafka</vt:lpstr>
      <vt:lpstr>Apache Kafka</vt:lpstr>
      <vt:lpstr>Apache Kafka</vt:lpstr>
      <vt:lpstr>Apache Kafka</vt:lpstr>
      <vt:lpstr>Apache Kafka</vt:lpstr>
      <vt:lpstr>Apache Kafka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Efficient Identification of Web Communities</dc:title>
  <dc:creator>현근수</dc:creator>
  <cp:lastModifiedBy>weezer</cp:lastModifiedBy>
  <cp:revision>76</cp:revision>
  <dcterms:created xsi:type="dcterms:W3CDTF">2015-04-06T22:08:09Z</dcterms:created>
  <dcterms:modified xsi:type="dcterms:W3CDTF">2016-12-15T08:40:58Z</dcterms:modified>
</cp:coreProperties>
</file>