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325" r:id="rId2"/>
    <p:sldId id="376" r:id="rId3"/>
    <p:sldId id="385" r:id="rId4"/>
    <p:sldId id="382" r:id="rId5"/>
    <p:sldId id="390" r:id="rId6"/>
    <p:sldId id="384" r:id="rId7"/>
    <p:sldId id="381" r:id="rId8"/>
    <p:sldId id="391" r:id="rId9"/>
    <p:sldId id="392" r:id="rId10"/>
    <p:sldId id="380" r:id="rId11"/>
  </p:sldIdLst>
  <p:sldSz cx="9144000" cy="6858000" type="screen4x3"/>
  <p:notesSz cx="9144000" cy="6858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83E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09" autoAdjust="0"/>
    <p:restoredTop sz="93665" autoAdjust="0"/>
  </p:normalViewPr>
  <p:slideViewPr>
    <p:cSldViewPr snapToGrid="0">
      <p:cViewPr varScale="1">
        <p:scale>
          <a:sx n="91" d="100"/>
          <a:sy n="91" d="100"/>
        </p:scale>
        <p:origin x="618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 snapToGrid="0">
      <p:cViewPr varScale="1">
        <p:scale>
          <a:sx n="95" d="100"/>
          <a:sy n="95" d="100"/>
        </p:scale>
        <p:origin x="96" y="6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BE4226-3B1B-4172-B197-E37425226689}" type="datetimeFigureOut">
              <a:rPr lang="ko-KR" altLang="en-US" smtClean="0"/>
              <a:pPr/>
              <a:t>2017-01-09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EEF567-8B8D-4EFC-814D-580753BFD51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139532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7C451D-B62C-4691-A6F1-EB979F6CA5FB}" type="datetimeFigureOut">
              <a:rPr lang="ko-KR" altLang="en-US" smtClean="0"/>
              <a:pPr/>
              <a:t>2017-01-09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8DBFFC-C7DD-4DD1-B647-480FD4CBD82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420299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8DBFFC-C7DD-4DD1-B647-480FD4CBD82B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174486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50187"/>
            <a:ext cx="7772400" cy="16208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3600" b="1">
                <a:solidFill>
                  <a:srgbClr val="083E88"/>
                </a:solidFill>
              </a:defRPr>
            </a:lvl1pPr>
          </a:lstStyle>
          <a:p>
            <a:r>
              <a:rPr lang="ko-KR" altLang="en-US" dirty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4332" y="3706115"/>
            <a:ext cx="6735336" cy="151265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0E558-4905-45D0-B7E8-64AD774146C2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직사각형 7"/>
          <p:cNvSpPr/>
          <p:nvPr userDrawn="1"/>
        </p:nvSpPr>
        <p:spPr>
          <a:xfrm>
            <a:off x="0" y="-1"/>
            <a:ext cx="9144000" cy="21559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직사각형 8"/>
          <p:cNvSpPr/>
          <p:nvPr userDrawn="1"/>
        </p:nvSpPr>
        <p:spPr>
          <a:xfrm>
            <a:off x="3419707" y="3389970"/>
            <a:ext cx="2304586" cy="68863"/>
          </a:xfrm>
          <a:prstGeom prst="rect">
            <a:avLst/>
          </a:prstGeom>
          <a:solidFill>
            <a:srgbClr val="083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4199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50187"/>
            <a:ext cx="7772400" cy="16208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3600" b="1">
                <a:solidFill>
                  <a:srgbClr val="083E88"/>
                </a:solidFill>
              </a:defRPr>
            </a:lvl1pPr>
          </a:lstStyle>
          <a:p>
            <a:r>
              <a:rPr lang="ko-KR" altLang="en-US" dirty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4332" y="3706115"/>
            <a:ext cx="6735336" cy="151265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0E558-4905-45D0-B7E8-64AD774146C2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9" name="직사각형 8"/>
          <p:cNvSpPr/>
          <p:nvPr userDrawn="1"/>
        </p:nvSpPr>
        <p:spPr>
          <a:xfrm>
            <a:off x="3419707" y="3389970"/>
            <a:ext cx="2304586" cy="68863"/>
          </a:xfrm>
          <a:prstGeom prst="rect">
            <a:avLst/>
          </a:prstGeom>
          <a:solidFill>
            <a:srgbClr val="083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05312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0"/>
            <a:ext cx="514351" cy="893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텍스트 개체 틀 10"/>
          <p:cNvSpPr>
            <a:spLocks noGrp="1"/>
          </p:cNvSpPr>
          <p:nvPr>
            <p:ph type="body" sz="quarter" idx="13"/>
          </p:nvPr>
        </p:nvSpPr>
        <p:spPr>
          <a:xfrm>
            <a:off x="662400" y="1345581"/>
            <a:ext cx="8302213" cy="5228062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Clr>
                <a:srgbClr val="083E88"/>
              </a:buClr>
              <a:buFont typeface="Wingdings" panose="05000000000000000000" pitchFamily="2" charset="2"/>
              <a:buChar char="§"/>
              <a:defRPr sz="2400"/>
            </a:lvl1pPr>
            <a:lvl2pPr marL="803275" indent="-346075">
              <a:buClr>
                <a:srgbClr val="083E88"/>
              </a:buClr>
              <a:buFont typeface="Calibri" panose="020F0502020204030204" pitchFamily="34" charset="0"/>
              <a:buChar char="‒"/>
              <a:tabLst>
                <a:tab pos="720725" algn="l"/>
              </a:tabLst>
              <a:defRPr sz="2000"/>
            </a:lvl2pPr>
            <a:lvl3pPr marL="1143000" indent="-228600">
              <a:buClr>
                <a:srgbClr val="083E88"/>
              </a:buClr>
              <a:buFont typeface="Wingdings" panose="05000000000000000000" pitchFamily="2" charset="2"/>
              <a:buChar char="§"/>
              <a:defRPr sz="1800"/>
            </a:lvl3pPr>
            <a:lvl4pPr marL="1600200" indent="-228600">
              <a:buClr>
                <a:srgbClr val="083E88"/>
              </a:buClr>
              <a:buFont typeface="Calibri" panose="020F0502020204030204" pitchFamily="34" charset="0"/>
              <a:buChar char="‒"/>
              <a:defRPr sz="1600"/>
            </a:lvl4pPr>
            <a:lvl5pPr marL="2057400" indent="-228600">
              <a:buClr>
                <a:srgbClr val="083E88"/>
              </a:buClr>
              <a:buFont typeface="Wingdings" panose="05000000000000000000" pitchFamily="2" charset="2"/>
              <a:buChar char="§"/>
              <a:defRPr sz="1600"/>
            </a:lvl5pPr>
          </a:lstStyle>
          <a:p>
            <a:pPr lvl="0">
              <a:buClr>
                <a:schemeClr val="accent5">
                  <a:lumMod val="50000"/>
                </a:schemeClr>
              </a:buClr>
            </a:pPr>
            <a:r>
              <a:rPr lang="ko-KR" altLang="en-US" dirty="0"/>
              <a:t>마스터 텍스트 스타일을 편집합니다</a:t>
            </a:r>
          </a:p>
          <a:p>
            <a:pPr lvl="1">
              <a:buClr>
                <a:schemeClr val="accent5">
                  <a:lumMod val="50000"/>
                </a:schemeClr>
              </a:buClr>
            </a:pPr>
            <a:r>
              <a:rPr lang="ko-KR" altLang="en-US" dirty="0"/>
              <a:t>둘째 수준</a:t>
            </a:r>
          </a:p>
          <a:p>
            <a:pPr lvl="2">
              <a:buClr>
                <a:schemeClr val="accent5">
                  <a:lumMod val="50000"/>
                </a:schemeClr>
              </a:buClr>
            </a:pPr>
            <a:r>
              <a:rPr lang="ko-KR" altLang="en-US" dirty="0"/>
              <a:t>셋째 수준</a:t>
            </a:r>
          </a:p>
          <a:p>
            <a:pPr lvl="3">
              <a:buClr>
                <a:schemeClr val="accent5">
                  <a:lumMod val="50000"/>
                </a:schemeClr>
              </a:buClr>
            </a:pPr>
            <a:r>
              <a:rPr lang="ko-KR" altLang="en-US" dirty="0"/>
              <a:t>넷째 수준</a:t>
            </a:r>
          </a:p>
          <a:p>
            <a:pPr lvl="4">
              <a:buClr>
                <a:schemeClr val="accent5">
                  <a:lumMod val="50000"/>
                </a:schemeClr>
              </a:buClr>
            </a:pPr>
            <a:r>
              <a:rPr lang="ko-KR" altLang="en-US" dirty="0"/>
              <a:t>다섯째 수준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62400" y="95250"/>
            <a:ext cx="7743413" cy="755357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600" b="1">
                <a:solidFill>
                  <a:srgbClr val="083E88"/>
                </a:solidFill>
                <a:effectLst/>
                <a:latin typeface="+mj-lt"/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pic>
        <p:nvPicPr>
          <p:cNvPr id="15" name="Picture 16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604448" y="6506386"/>
            <a:ext cx="518091" cy="351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 userDrawn="1"/>
        </p:nvSpPr>
        <p:spPr>
          <a:xfrm>
            <a:off x="4174877" y="6553512"/>
            <a:ext cx="7184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420E558-4905-45D0-B7E8-64AD774146C2}" type="slidenum">
              <a:rPr lang="ko-KR" altLang="en-US" sz="1200" smtClean="0">
                <a:solidFill>
                  <a:schemeClr val="bg1">
                    <a:lumMod val="50000"/>
                  </a:schemeClr>
                </a:solidFill>
              </a:rPr>
              <a:pPr marL="0" marR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r>
              <a:rPr lang="en-US" altLang="ko-KR" sz="1200" dirty="0" smtClean="0">
                <a:solidFill>
                  <a:schemeClr val="bg1">
                    <a:lumMod val="50000"/>
                  </a:schemeClr>
                </a:solidFill>
              </a:rPr>
              <a:t>/9</a:t>
            </a:r>
            <a:endParaRPr lang="en-US" altLang="ko-KR" sz="12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74509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0"/>
            <a:ext cx="514351" cy="893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텍스트 개체 틀 10"/>
          <p:cNvSpPr>
            <a:spLocks noGrp="1"/>
          </p:cNvSpPr>
          <p:nvPr>
            <p:ph type="body" sz="quarter" idx="13"/>
          </p:nvPr>
        </p:nvSpPr>
        <p:spPr>
          <a:xfrm>
            <a:off x="662400" y="1345581"/>
            <a:ext cx="8302213" cy="5228062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Clr>
                <a:srgbClr val="083E88"/>
              </a:buClr>
              <a:buFont typeface="+mj-lt"/>
              <a:buAutoNum type="arabicPeriod"/>
              <a:defRPr sz="2400"/>
            </a:lvl1pPr>
            <a:lvl2pPr marL="803275" indent="-346075">
              <a:buClr>
                <a:srgbClr val="083E88"/>
              </a:buClr>
              <a:buFont typeface="Calibri" panose="020F0502020204030204" pitchFamily="34" charset="0"/>
              <a:buChar char="‒"/>
              <a:tabLst>
                <a:tab pos="720725" algn="l"/>
              </a:tabLst>
              <a:defRPr sz="2000"/>
            </a:lvl2pPr>
            <a:lvl3pPr marL="1143000" indent="-228600">
              <a:buClr>
                <a:srgbClr val="083E88"/>
              </a:buClr>
              <a:buFont typeface="Wingdings" panose="05000000000000000000" pitchFamily="2" charset="2"/>
              <a:buChar char="§"/>
              <a:defRPr sz="1800"/>
            </a:lvl3pPr>
            <a:lvl4pPr marL="1600200" indent="-228600">
              <a:buClr>
                <a:srgbClr val="083E88"/>
              </a:buClr>
              <a:buFont typeface="Calibri" panose="020F0502020204030204" pitchFamily="34" charset="0"/>
              <a:buChar char="‒"/>
              <a:defRPr sz="1600"/>
            </a:lvl4pPr>
            <a:lvl5pPr marL="2057400" indent="-228600">
              <a:buClr>
                <a:srgbClr val="083E88"/>
              </a:buClr>
              <a:buFont typeface="Wingdings" panose="05000000000000000000" pitchFamily="2" charset="2"/>
              <a:buChar char="§"/>
              <a:defRPr sz="1600"/>
            </a:lvl5pPr>
          </a:lstStyle>
          <a:p>
            <a:pPr lvl="0">
              <a:buClr>
                <a:schemeClr val="accent5">
                  <a:lumMod val="50000"/>
                </a:schemeClr>
              </a:buClr>
            </a:pPr>
            <a:r>
              <a:rPr lang="ko-KR" altLang="en-US" dirty="0"/>
              <a:t>마스터 텍스트 스타일을 편집합니다</a:t>
            </a:r>
          </a:p>
          <a:p>
            <a:pPr lvl="1">
              <a:buClr>
                <a:schemeClr val="accent5">
                  <a:lumMod val="50000"/>
                </a:schemeClr>
              </a:buClr>
            </a:pPr>
            <a:r>
              <a:rPr lang="ko-KR" altLang="en-US" dirty="0"/>
              <a:t>둘째 수준</a:t>
            </a:r>
          </a:p>
          <a:p>
            <a:pPr lvl="2">
              <a:buClr>
                <a:schemeClr val="accent5">
                  <a:lumMod val="50000"/>
                </a:schemeClr>
              </a:buClr>
            </a:pPr>
            <a:r>
              <a:rPr lang="ko-KR" altLang="en-US" dirty="0"/>
              <a:t>셋째 수준</a:t>
            </a:r>
          </a:p>
          <a:p>
            <a:pPr lvl="3">
              <a:buClr>
                <a:schemeClr val="accent5">
                  <a:lumMod val="50000"/>
                </a:schemeClr>
              </a:buClr>
            </a:pPr>
            <a:r>
              <a:rPr lang="ko-KR" altLang="en-US" dirty="0"/>
              <a:t>넷째 수준</a:t>
            </a:r>
          </a:p>
          <a:p>
            <a:pPr lvl="4">
              <a:buClr>
                <a:schemeClr val="accent5">
                  <a:lumMod val="50000"/>
                </a:schemeClr>
              </a:buClr>
            </a:pPr>
            <a:r>
              <a:rPr lang="ko-KR" altLang="en-US" dirty="0"/>
              <a:t>다섯째 수준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62400" y="95250"/>
            <a:ext cx="7743413" cy="755357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600" b="1">
                <a:solidFill>
                  <a:srgbClr val="083E88"/>
                </a:solidFill>
                <a:effectLst/>
                <a:latin typeface="+mj-lt"/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pic>
        <p:nvPicPr>
          <p:cNvPr id="15" name="Picture 16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604448" y="6506386"/>
            <a:ext cx="518091" cy="351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 userDrawn="1"/>
        </p:nvSpPr>
        <p:spPr>
          <a:xfrm>
            <a:off x="4174877" y="6553512"/>
            <a:ext cx="7184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420E558-4905-45D0-B7E8-64AD774146C2}" type="slidenum">
              <a:rPr lang="ko-KR" altLang="en-US" sz="1200" smtClean="0">
                <a:solidFill>
                  <a:schemeClr val="bg1">
                    <a:lumMod val="50000"/>
                  </a:schemeClr>
                </a:solidFill>
              </a:rPr>
              <a:pPr marL="0" marR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r>
              <a:rPr lang="en-US" altLang="ko-KR" sz="1200" dirty="0">
                <a:solidFill>
                  <a:schemeClr val="bg1">
                    <a:lumMod val="50000"/>
                  </a:schemeClr>
                </a:solidFill>
              </a:rPr>
              <a:t>/26</a:t>
            </a:r>
          </a:p>
        </p:txBody>
      </p:sp>
    </p:spTree>
    <p:extLst>
      <p:ext uri="{BB962C8B-B14F-4D97-AF65-F5344CB8AC3E}">
        <p14:creationId xmlns:p14="http://schemas.microsoft.com/office/powerpoint/2010/main" val="36669233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495675" y="6562725"/>
            <a:ext cx="2057400" cy="24765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20E558-4905-45D0-B7E8-64AD774146C2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25020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64" r:id="rId3"/>
    <p:sldLayoutId id="2147483662" r:id="rId4"/>
  </p:sldLayoutIdLst>
  <p:hf sldNum="0" hdr="0" ftr="0" dt="0"/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ai.stanford.edu/~chuongdo/papers/em_tutorial.pdf" TargetMode="Externa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Expectation%E2%80%93maximization_algorithm" TargetMode="External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Expectation Maximization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204332" y="3706114"/>
            <a:ext cx="6735336" cy="2002707"/>
          </a:xfrm>
        </p:spPr>
        <p:txBody>
          <a:bodyPr>
            <a:normAutofit/>
          </a:bodyPr>
          <a:lstStyle/>
          <a:p>
            <a:pPr algn="r"/>
            <a:r>
              <a:rPr lang="en-US" altLang="ko-KR" dirty="0"/>
              <a:t>Heymo Kou</a:t>
            </a:r>
          </a:p>
          <a:p>
            <a:pPr algn="r"/>
            <a:r>
              <a:rPr lang="en-US" altLang="ko-KR" dirty="0"/>
              <a:t>Jan 9th, 2017</a:t>
            </a:r>
          </a:p>
        </p:txBody>
      </p:sp>
    </p:spTree>
    <p:extLst>
      <p:ext uri="{BB962C8B-B14F-4D97-AF65-F5344CB8AC3E}">
        <p14:creationId xmlns:p14="http://schemas.microsoft.com/office/powerpoint/2010/main" val="2905810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lang="en-US" altLang="ko-KR" sz="1200" dirty="0">
                <a:hlinkClick r:id="rId2"/>
              </a:rPr>
              <a:t>http://ai.stanford.edu/~chuongdo/papers/em_tutorial.pdf</a:t>
            </a:r>
            <a:endParaRPr lang="en-US" altLang="ko-KR" sz="1200" dirty="0"/>
          </a:p>
          <a:p>
            <a:r>
              <a:rPr lang="en-US" altLang="en-US" sz="1200" dirty="0">
                <a:latin typeface="Arial" panose="020B0604020202020204" pitchFamily="34" charset="0"/>
              </a:rPr>
              <a:t>JHU CS 600.465 - Intro to NLP - J. Eisner</a:t>
            </a:r>
          </a:p>
          <a:p>
            <a:endParaRPr lang="en-US" altLang="ko-KR" sz="1200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Reference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245659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ko-KR" dirty="0"/>
              <a:t>Maximum Likelihood</a:t>
            </a:r>
          </a:p>
          <a:p>
            <a:r>
              <a:rPr lang="en-US" altLang="ko-KR" dirty="0"/>
              <a:t>EM Algorithm</a:t>
            </a:r>
          </a:p>
          <a:p>
            <a:r>
              <a:rPr lang="en-US" altLang="ko-KR" dirty="0"/>
              <a:t>Coin Toss</a:t>
            </a:r>
          </a:p>
          <a:p>
            <a:pPr lvl="1"/>
            <a:r>
              <a:rPr lang="en-US" altLang="ko-KR" i="1" dirty="0"/>
              <a:t>What is EM </a:t>
            </a:r>
            <a:r>
              <a:rPr lang="en-US" altLang="ko-KR" i="1"/>
              <a:t>Algorithm</a:t>
            </a:r>
            <a:r>
              <a:rPr lang="en-US" altLang="ko-KR" i="1" smtClean="0"/>
              <a:t>?</a:t>
            </a:r>
            <a:endParaRPr lang="en-US" altLang="ko-KR" dirty="0"/>
          </a:p>
          <a:p>
            <a:r>
              <a:rPr lang="en-US" altLang="ko-KR" dirty="0"/>
              <a:t>Example using </a:t>
            </a:r>
            <a:r>
              <a:rPr lang="en-US" altLang="ko-KR" dirty="0" err="1"/>
              <a:t>Scikit</a:t>
            </a:r>
            <a:r>
              <a:rPr lang="en-US" altLang="ko-KR" dirty="0"/>
              <a:t>-learn</a:t>
            </a:r>
          </a:p>
          <a:p>
            <a:endParaRPr lang="en-US" altLang="ko-KR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Contents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866603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3758" y="3155288"/>
            <a:ext cx="7300696" cy="3429002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 Placeholder 1"/>
              <p:cNvSpPr>
                <a:spLocks noGrp="1"/>
              </p:cNvSpPr>
              <p:nvPr>
                <p:ph type="body" sz="quarter" idx="13"/>
              </p:nvPr>
            </p:nvSpPr>
            <p:spPr/>
            <p:txBody>
              <a:bodyPr/>
              <a:lstStyle/>
              <a:p>
                <a:r>
                  <a:rPr lang="en-US" altLang="ko-KR" dirty="0" smtClean="0"/>
                  <a:t>Estimate population from a given sample</a:t>
                </a:r>
              </a:p>
              <a:p>
                <a:endParaRPr lang="en-US" altLang="ko-KR" dirty="0"/>
              </a:p>
              <a:p>
                <a:r>
                  <a:rPr lang="en-US" altLang="ko-KR" dirty="0" smtClean="0"/>
                  <a:t>Find </a:t>
                </a:r>
                <a:r>
                  <a:rPr lang="en-US" altLang="ko-KR" dirty="0"/>
                  <a:t>probability of head for each coin</a:t>
                </a:r>
              </a:p>
              <a:p>
                <a:pPr lvl="1"/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ko-KR" altLang="en-US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ko-KR" altLang="en-US" i="1" smtClean="0">
                            <a:latin typeface="Cambria Math" panose="02040503050406030204" pitchFamily="18" charset="0"/>
                          </a:rPr>
                          <m:t>𝜃</m:t>
                        </m:r>
                      </m:e>
                    </m:acc>
                  </m:oMath>
                </a14:m>
                <a:r>
                  <a:rPr lang="en-US" altLang="ko-KR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ko-KR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ko-KR" b="0" i="1" dirty="0" smtClean="0">
                            <a:latin typeface="Cambria Math" panose="02040503050406030204" pitchFamily="18" charset="0"/>
                          </a:rPr>
                          <m:t>𝐻</m:t>
                        </m:r>
                      </m:num>
                      <m:den>
                        <m:r>
                          <a:rPr lang="en-US" altLang="ko-KR" b="0" i="1" dirty="0" smtClean="0">
                            <a:latin typeface="Cambria Math" panose="02040503050406030204" pitchFamily="18" charset="0"/>
                          </a:rPr>
                          <m:t>𝐻</m:t>
                        </m:r>
                        <m:r>
                          <a:rPr lang="en-US" altLang="ko-KR" b="0" i="1" dirty="0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altLang="ko-KR" b="0" i="1" dirty="0" smtClean="0">
                            <a:latin typeface="Cambria Math" panose="02040503050406030204" pitchFamily="18" charset="0"/>
                          </a:rPr>
                          <m:t>𝑇</m:t>
                        </m:r>
                      </m:den>
                    </m:f>
                  </m:oMath>
                </a14:m>
                <a:endParaRPr lang="ko-KR" altLang="en-US" dirty="0"/>
              </a:p>
            </p:txBody>
          </p:sp>
        </mc:Choice>
        <mc:Fallback>
          <p:sp>
            <p:nvSpPr>
              <p:cNvPr id="2" name="Tex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3"/>
              </p:nvPr>
            </p:nvSpPr>
            <p:spPr>
              <a:blipFill>
                <a:blip r:embed="rId3"/>
                <a:stretch>
                  <a:fillRect l="-1028" t="-1634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/>
              <a:t>Maximum likelihood [Ronald Fisher, 1912]</a:t>
            </a:r>
            <a:endParaRPr lang="ko-KR" altLang="en-US" dirty="0"/>
          </a:p>
        </p:txBody>
      </p:sp>
      <p:sp>
        <p:nvSpPr>
          <p:cNvPr id="5" name="Rectangle: Rounded Corners 4"/>
          <p:cNvSpPr/>
          <p:nvPr/>
        </p:nvSpPr>
        <p:spPr>
          <a:xfrm>
            <a:off x="4178300" y="6038189"/>
            <a:ext cx="965200" cy="355600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Rectangle: Rounded Corners 5"/>
          <p:cNvSpPr/>
          <p:nvPr/>
        </p:nvSpPr>
        <p:spPr>
          <a:xfrm>
            <a:off x="5334000" y="6050889"/>
            <a:ext cx="965200" cy="355600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Rectangle: Rounded Corners 6"/>
          <p:cNvSpPr/>
          <p:nvPr/>
        </p:nvSpPr>
        <p:spPr>
          <a:xfrm>
            <a:off x="6502400" y="4168501"/>
            <a:ext cx="1600200" cy="612388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Rectangle: Rounded Corners 7"/>
          <p:cNvSpPr/>
          <p:nvPr/>
        </p:nvSpPr>
        <p:spPr>
          <a:xfrm>
            <a:off x="6502400" y="4869789"/>
            <a:ext cx="1600200" cy="612388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Rectangle: Rounded Corners 8"/>
          <p:cNvSpPr/>
          <p:nvPr/>
        </p:nvSpPr>
        <p:spPr>
          <a:xfrm>
            <a:off x="6500813" y="5571077"/>
            <a:ext cx="2120900" cy="85089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/>
              <a:t>Are you sure</a:t>
            </a:r>
            <a:br>
              <a:rPr lang="en-US" altLang="ko-KR" dirty="0"/>
            </a:br>
            <a:r>
              <a:rPr lang="en-US" altLang="ko-KR" dirty="0"/>
              <a:t>it’s the best estimation?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517131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ko-KR" dirty="0" smtClean="0"/>
              <a:t>Repeat guessing and calculating</a:t>
            </a:r>
          </a:p>
          <a:p>
            <a:pPr lvl="1"/>
            <a:r>
              <a:rPr lang="en-US" altLang="ko-KR" dirty="0" smtClean="0"/>
              <a:t>Until local optima has found</a:t>
            </a:r>
          </a:p>
          <a:p>
            <a:pPr lvl="1"/>
            <a:endParaRPr lang="en-US" altLang="ko-KR" dirty="0"/>
          </a:p>
          <a:p>
            <a:r>
              <a:rPr lang="en-US" altLang="ko-KR" dirty="0" smtClean="0"/>
              <a:t>2 Steps</a:t>
            </a:r>
          </a:p>
          <a:p>
            <a:pPr lvl="1"/>
            <a:r>
              <a:rPr lang="en-US" altLang="ko-KR" dirty="0" smtClean="0"/>
              <a:t>Expectation Step</a:t>
            </a:r>
          </a:p>
          <a:p>
            <a:pPr lvl="2"/>
            <a:r>
              <a:rPr lang="en-US" altLang="ko-KR" dirty="0" smtClean="0"/>
              <a:t>Guess unknown parameters</a:t>
            </a:r>
          </a:p>
          <a:p>
            <a:pPr lvl="1"/>
            <a:r>
              <a:rPr lang="en-US" altLang="ko-KR" dirty="0" smtClean="0"/>
              <a:t>Maximization Step</a:t>
            </a:r>
          </a:p>
          <a:p>
            <a:pPr lvl="2"/>
            <a:r>
              <a:rPr lang="en-US" altLang="ko-KR" dirty="0" smtClean="0"/>
              <a:t>Observe result of guessed parameters</a:t>
            </a:r>
          </a:p>
          <a:p>
            <a:pPr lvl="2"/>
            <a:r>
              <a:rPr lang="en-US" altLang="ko-KR" dirty="0" smtClean="0"/>
              <a:t>Reuse the new result in Expectation Step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EM Algorithm [</a:t>
            </a:r>
            <a:r>
              <a:rPr lang="en-US" altLang="ko-KR" dirty="0" err="1"/>
              <a:t>Dempster</a:t>
            </a:r>
            <a:r>
              <a:rPr lang="en-US" altLang="ko-KR" dirty="0"/>
              <a:t> et. al., 1997]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606175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EM Algorithm in nutshell</a:t>
            </a:r>
            <a:endParaRPr lang="ko-KR" altLang="en-US" dirty="0"/>
          </a:p>
        </p:txBody>
      </p:sp>
      <p:grpSp>
        <p:nvGrpSpPr>
          <p:cNvPr id="4" name="Group 23"/>
          <p:cNvGrpSpPr>
            <a:grpSpLocks/>
          </p:cNvGrpSpPr>
          <p:nvPr/>
        </p:nvGrpSpPr>
        <p:grpSpPr bwMode="auto">
          <a:xfrm>
            <a:off x="106363" y="1670050"/>
            <a:ext cx="3703637" cy="3640138"/>
            <a:chOff x="67" y="1052"/>
            <a:chExt cx="2333" cy="2293"/>
          </a:xfrm>
        </p:grpSpPr>
        <p:sp>
          <p:nvSpPr>
            <p:cNvPr id="5" name="AutoShape 5"/>
            <p:cNvSpPr>
              <a:spLocks noChangeArrowheads="1"/>
            </p:cNvSpPr>
            <p:nvPr/>
          </p:nvSpPr>
          <p:spPr bwMode="auto">
            <a:xfrm>
              <a:off x="144" y="1744"/>
              <a:ext cx="2256" cy="1601"/>
            </a:xfrm>
            <a:prstGeom prst="cube">
              <a:avLst>
                <a:gd name="adj" fmla="val 25000"/>
              </a:avLst>
            </a:prstGeom>
            <a:solidFill>
              <a:srgbClr val="FF00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</p:spPr>
          <p:txBody>
            <a:bodyPr anchor="ctr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kumimoji="1"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kumimoji="1"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kumimoji="0" lang="en-US" altLang="en-US"/>
                <a:t>Guess of</a:t>
              </a:r>
            </a:p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kumimoji="0" lang="en-US" altLang="en-US"/>
                <a:t>unknown</a:t>
              </a:r>
            </a:p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kumimoji="0" lang="en-US" altLang="en-US"/>
                <a:t>parameters</a:t>
              </a:r>
            </a:p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kumimoji="0" lang="en-US" altLang="en-US" sz="2400"/>
                <a:t>(probabilities)</a:t>
              </a:r>
            </a:p>
          </p:txBody>
        </p:sp>
        <p:grpSp>
          <p:nvGrpSpPr>
            <p:cNvPr id="6" name="Group 10"/>
            <p:cNvGrpSpPr>
              <a:grpSpLocks/>
            </p:cNvGrpSpPr>
            <p:nvPr/>
          </p:nvGrpSpPr>
          <p:grpSpPr bwMode="auto">
            <a:xfrm>
              <a:off x="67" y="1052"/>
              <a:ext cx="880" cy="868"/>
              <a:chOff x="219" y="1052"/>
              <a:chExt cx="693" cy="868"/>
            </a:xfrm>
          </p:grpSpPr>
          <p:sp>
            <p:nvSpPr>
              <p:cNvPr id="7" name="Text Box 11"/>
              <p:cNvSpPr txBox="1">
                <a:spLocks noChangeArrowheads="1"/>
              </p:cNvSpPr>
              <p:nvPr/>
            </p:nvSpPr>
            <p:spPr bwMode="auto">
              <a:xfrm>
                <a:off x="219" y="1052"/>
                <a:ext cx="537" cy="5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 type="none" w="lg" len="lg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Font typeface="Wingdings" panose="05000000000000000000" pitchFamily="2" charset="2"/>
                  <a:buChar char="§"/>
                  <a:defRPr kumimoji="1" sz="32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Font typeface="Wingdings" panose="05000000000000000000" pitchFamily="2" charset="2"/>
                  <a:buChar char="§"/>
                  <a:defRPr kumimoji="1" sz="28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Font typeface="Wingdings" panose="05000000000000000000" pitchFamily="2" charset="2"/>
                  <a:buChar char="§"/>
                  <a:defRPr kumimoji="1"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2"/>
                  </a:buClr>
                  <a:buFont typeface="Wingdings" panose="05000000000000000000" pitchFamily="2" charset="2"/>
                  <a:buChar char="§"/>
                  <a:defRPr kumimoji="1"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accent2"/>
                  </a:buClr>
                  <a:buFont typeface="Wingdings" panose="05000000000000000000" pitchFamily="2" charset="2"/>
                  <a:buChar char="§"/>
                  <a:defRPr kumimoji="1"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Font typeface="Wingdings" panose="05000000000000000000" pitchFamily="2" charset="2"/>
                  <a:buChar char="§"/>
                  <a:defRPr kumimoji="1"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Font typeface="Wingdings" panose="05000000000000000000" pitchFamily="2" charset="2"/>
                  <a:buChar char="§"/>
                  <a:defRPr kumimoji="1"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Font typeface="Wingdings" panose="05000000000000000000" pitchFamily="2" charset="2"/>
                  <a:buChar char="§"/>
                  <a:defRPr kumimoji="1"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Font typeface="Wingdings" panose="05000000000000000000" pitchFamily="2" charset="2"/>
                  <a:buChar char="§"/>
                  <a:defRPr kumimoji="1"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algn="r">
                  <a:lnSpc>
                    <a:spcPct val="88000"/>
                  </a:lnSpc>
                  <a:spcBef>
                    <a:spcPct val="0"/>
                  </a:spcBef>
                  <a:buClrTx/>
                  <a:buFontTx/>
                  <a:buNone/>
                </a:pPr>
                <a:r>
                  <a:rPr kumimoji="0" lang="en-US" altLang="en-US" sz="2800"/>
                  <a:t>initial</a:t>
                </a:r>
                <a:br>
                  <a:rPr kumimoji="0" lang="en-US" altLang="en-US" sz="2800"/>
                </a:br>
                <a:r>
                  <a:rPr kumimoji="0" lang="en-US" altLang="en-US" sz="2800"/>
                  <a:t>guess</a:t>
                </a:r>
              </a:p>
            </p:txBody>
          </p:sp>
          <p:sp>
            <p:nvSpPr>
              <p:cNvPr id="8" name="Freeform 12"/>
              <p:cNvSpPr>
                <a:spLocks/>
              </p:cNvSpPr>
              <p:nvPr/>
            </p:nvSpPr>
            <p:spPr bwMode="auto">
              <a:xfrm>
                <a:off x="528" y="1584"/>
                <a:ext cx="384" cy="336"/>
              </a:xfrm>
              <a:custGeom>
                <a:avLst/>
                <a:gdLst>
                  <a:gd name="T0" fmla="*/ 0 w 125"/>
                  <a:gd name="T1" fmla="*/ 0 h 368"/>
                  <a:gd name="T2" fmla="*/ 11136 w 125"/>
                  <a:gd name="T3" fmla="*/ 256 h 368"/>
                  <a:gd name="T4" fmla="*/ 0 60000 65536"/>
                  <a:gd name="T5" fmla="*/ 0 60000 65536"/>
                  <a:gd name="T6" fmla="*/ 0 w 125"/>
                  <a:gd name="T7" fmla="*/ 0 h 368"/>
                  <a:gd name="T8" fmla="*/ 125 w 125"/>
                  <a:gd name="T9" fmla="*/ 368 h 368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25" h="368">
                    <a:moveTo>
                      <a:pt x="0" y="0"/>
                    </a:moveTo>
                    <a:lnTo>
                      <a:pt x="125" y="368"/>
                    </a:lnTo>
                  </a:path>
                </a:pathLst>
              </a:custGeom>
              <a:noFill/>
              <a:ln w="28575">
                <a:solidFill>
                  <a:schemeClr val="tx1"/>
                </a:solidFill>
                <a:prstDash val="dash"/>
                <a:round/>
                <a:headEnd/>
                <a:tailEnd type="triangle" w="lg" len="lg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endParaRPr lang="ko-KR" altLang="en-US"/>
              </a:p>
            </p:txBody>
          </p:sp>
        </p:grpSp>
      </p:grpSp>
      <p:grpSp>
        <p:nvGrpSpPr>
          <p:cNvPr id="9" name="Group 18"/>
          <p:cNvGrpSpPr>
            <a:grpSpLocks/>
          </p:cNvGrpSpPr>
          <p:nvPr/>
        </p:nvGrpSpPr>
        <p:grpSpPr bwMode="auto">
          <a:xfrm>
            <a:off x="1524000" y="5410200"/>
            <a:ext cx="5638800" cy="1143000"/>
            <a:chOff x="960" y="3408"/>
            <a:chExt cx="3552" cy="720"/>
          </a:xfrm>
        </p:grpSpPr>
        <p:sp>
          <p:nvSpPr>
            <p:cNvPr id="10" name="AutoShape 2"/>
            <p:cNvSpPr>
              <a:spLocks noChangeArrowheads="1"/>
            </p:cNvSpPr>
            <p:nvPr/>
          </p:nvSpPr>
          <p:spPr bwMode="auto">
            <a:xfrm flipH="1" flipV="1">
              <a:off x="960" y="3408"/>
              <a:ext cx="3552" cy="720"/>
            </a:xfrm>
            <a:prstGeom prst="curvedDownArrow">
              <a:avLst>
                <a:gd name="adj1" fmla="val 40335"/>
                <a:gd name="adj2" fmla="val 92180"/>
                <a:gd name="adj3" fmla="val 43056"/>
              </a:avLst>
            </a:prstGeom>
            <a:solidFill>
              <a:srgbClr val="3399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</p:spPr>
          <p:txBody>
            <a:bodyPr anchor="ctr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kumimoji="1"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kumimoji="1"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endParaRPr kumimoji="0" lang="en-US" altLang="en-US" sz="2800"/>
            </a:p>
          </p:txBody>
        </p:sp>
        <p:sp>
          <p:nvSpPr>
            <p:cNvPr id="11" name="Text Box 9"/>
            <p:cNvSpPr txBox="1">
              <a:spLocks noChangeArrowheads="1"/>
            </p:cNvSpPr>
            <p:nvPr/>
          </p:nvSpPr>
          <p:spPr bwMode="auto">
            <a:xfrm>
              <a:off x="2304" y="3725"/>
              <a:ext cx="870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 type="none" w="lg" len="lg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kumimoji="1"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kumimoji="1"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kumimoji="0" lang="en-US" altLang="en-US">
                  <a:solidFill>
                    <a:srgbClr val="3399FF"/>
                  </a:solidFill>
                </a:rPr>
                <a:t>M step</a:t>
              </a:r>
            </a:p>
          </p:txBody>
        </p:sp>
      </p:grpSp>
      <p:sp>
        <p:nvSpPr>
          <p:cNvPr id="12" name="AutoShape 3"/>
          <p:cNvSpPr>
            <a:spLocks noChangeArrowheads="1"/>
          </p:cNvSpPr>
          <p:nvPr/>
        </p:nvSpPr>
        <p:spPr bwMode="auto">
          <a:xfrm>
            <a:off x="4729163" y="4495800"/>
            <a:ext cx="4167187" cy="1158875"/>
          </a:xfrm>
          <a:prstGeom prst="cube">
            <a:avLst>
              <a:gd name="adj" fmla="val 19014"/>
            </a:avLst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kumimoji="1"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kumimoji="1"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kumimoji="1"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en-US" altLang="en-US"/>
              <a:t>Observed structure</a:t>
            </a:r>
            <a:br>
              <a:rPr kumimoji="0" lang="en-US" altLang="en-US"/>
            </a:br>
            <a:r>
              <a:rPr kumimoji="0" lang="en-US" altLang="en-US" sz="2400"/>
              <a:t>(words, ice cream)</a:t>
            </a:r>
          </a:p>
        </p:txBody>
      </p:sp>
      <p:sp>
        <p:nvSpPr>
          <p:cNvPr id="13" name="AutoShape 6"/>
          <p:cNvSpPr>
            <a:spLocks noChangeArrowheads="1"/>
          </p:cNvSpPr>
          <p:nvPr/>
        </p:nvSpPr>
        <p:spPr bwMode="auto">
          <a:xfrm>
            <a:off x="4724400" y="3051175"/>
            <a:ext cx="4181475" cy="1658938"/>
          </a:xfrm>
          <a:prstGeom prst="cube">
            <a:avLst>
              <a:gd name="adj" fmla="val 13731"/>
            </a:avLst>
          </a:prstGeom>
          <a:solidFill>
            <a:srgbClr val="3399FF"/>
          </a:solidFill>
          <a:ln w="12700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kumimoji="1"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kumimoji="1"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kumimoji="1"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en-US" altLang="en-US"/>
              <a:t>Guess of unknown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en-US" altLang="en-US"/>
              <a:t>hidden structure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en-US" altLang="en-US" sz="2400"/>
              <a:t>(tags, parses, weather)</a:t>
            </a:r>
          </a:p>
        </p:txBody>
      </p:sp>
      <p:grpSp>
        <p:nvGrpSpPr>
          <p:cNvPr id="14" name="Group 20"/>
          <p:cNvGrpSpPr>
            <a:grpSpLocks/>
          </p:cNvGrpSpPr>
          <p:nvPr/>
        </p:nvGrpSpPr>
        <p:grpSpPr bwMode="auto">
          <a:xfrm>
            <a:off x="1676400" y="1981200"/>
            <a:ext cx="5638800" cy="1143000"/>
            <a:chOff x="1056" y="1248"/>
            <a:chExt cx="3552" cy="720"/>
          </a:xfrm>
        </p:grpSpPr>
        <p:sp>
          <p:nvSpPr>
            <p:cNvPr id="15" name="AutoShape 7"/>
            <p:cNvSpPr>
              <a:spLocks noChangeArrowheads="1"/>
            </p:cNvSpPr>
            <p:nvPr/>
          </p:nvSpPr>
          <p:spPr bwMode="auto">
            <a:xfrm>
              <a:off x="1056" y="1248"/>
              <a:ext cx="3552" cy="720"/>
            </a:xfrm>
            <a:prstGeom prst="curvedDownArrow">
              <a:avLst>
                <a:gd name="adj1" fmla="val 40335"/>
                <a:gd name="adj2" fmla="val 92180"/>
                <a:gd name="adj3" fmla="val 43056"/>
              </a:avLst>
            </a:prstGeom>
            <a:solidFill>
              <a:srgbClr val="FF00FF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</p:spPr>
          <p:txBody>
            <a:bodyPr anchor="ctr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kumimoji="1"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kumimoji="1"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endParaRPr kumimoji="0" lang="en-US" altLang="en-US" sz="2800"/>
            </a:p>
          </p:txBody>
        </p:sp>
        <p:sp>
          <p:nvSpPr>
            <p:cNvPr id="16" name="Text Box 8"/>
            <p:cNvSpPr txBox="1">
              <a:spLocks noChangeArrowheads="1"/>
            </p:cNvSpPr>
            <p:nvPr/>
          </p:nvSpPr>
          <p:spPr bwMode="auto">
            <a:xfrm>
              <a:off x="2329" y="1248"/>
              <a:ext cx="817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 type="none" w="lg" len="lg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kumimoji="1"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kumimoji="1"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kumimoji="0" lang="en-US" altLang="en-US">
                  <a:solidFill>
                    <a:srgbClr val="FF00FF"/>
                  </a:solidFill>
                </a:rPr>
                <a:t>E step</a:t>
              </a:r>
            </a:p>
          </p:txBody>
        </p:sp>
      </p:grpSp>
      <p:sp>
        <p:nvSpPr>
          <p:cNvPr id="17" name="Rectangle: Rounded Corners 16"/>
          <p:cNvSpPr/>
          <p:nvPr/>
        </p:nvSpPr>
        <p:spPr>
          <a:xfrm>
            <a:off x="146844" y="1582737"/>
            <a:ext cx="1529556" cy="1553869"/>
          </a:xfrm>
          <a:prstGeom prst="roundRect">
            <a:avLst/>
          </a:prstGeom>
          <a:noFill/>
          <a:ln w="762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Rectangle: Rounded Corners 17"/>
          <p:cNvSpPr/>
          <p:nvPr/>
        </p:nvSpPr>
        <p:spPr>
          <a:xfrm>
            <a:off x="2590800" y="1534466"/>
            <a:ext cx="3746500" cy="1589734"/>
          </a:xfrm>
          <a:prstGeom prst="roundRect">
            <a:avLst/>
          </a:prstGeom>
          <a:noFill/>
          <a:ln w="762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Rectangle: Rounded Corners 18"/>
          <p:cNvSpPr/>
          <p:nvPr/>
        </p:nvSpPr>
        <p:spPr>
          <a:xfrm>
            <a:off x="2565400" y="5829300"/>
            <a:ext cx="3746500" cy="977900"/>
          </a:xfrm>
          <a:prstGeom prst="roundRect">
            <a:avLst/>
          </a:prstGeom>
          <a:noFill/>
          <a:ln w="762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98021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7" grpId="1" animBg="1"/>
      <p:bldP spid="18" grpId="0" animBg="1"/>
      <p:bldP spid="18" grpId="1" animBg="1"/>
      <p:bldP spid="18" grpId="2" animBg="1"/>
      <p:bldP spid="18" grpId="3" animBg="1"/>
      <p:bldP spid="19" grpId="0" animBg="1"/>
      <p:bldP spid="19" grpId="1" animBg="1"/>
      <p:bldP spid="19" grpId="2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ko-KR" dirty="0"/>
              <a:t>Published in Nature</a:t>
            </a:r>
          </a:p>
          <a:p>
            <a:pPr lvl="1"/>
            <a:r>
              <a:rPr lang="en-US" altLang="ko-KR" i="1" dirty="0"/>
              <a:t>What is the EM algorithm?</a:t>
            </a:r>
          </a:p>
          <a:p>
            <a:endParaRPr lang="en-US" altLang="ko-KR" dirty="0"/>
          </a:p>
          <a:p>
            <a:r>
              <a:rPr lang="en-US" altLang="ko-KR" dirty="0"/>
              <a:t>Probability of </a:t>
            </a:r>
            <a:r>
              <a:rPr lang="en-US" altLang="ko-KR" b="1" dirty="0"/>
              <a:t>k </a:t>
            </a:r>
            <a:r>
              <a:rPr lang="en-US" altLang="ko-KR" dirty="0"/>
              <a:t>heads</a:t>
            </a:r>
          </a:p>
          <a:p>
            <a:endParaRPr lang="en-US" altLang="ko-KR" dirty="0"/>
          </a:p>
          <a:p>
            <a:pPr marL="0" indent="0">
              <a:buNone/>
            </a:pPr>
            <a:r>
              <a:rPr lang="en-US" altLang="ko-KR" dirty="0"/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/>
              <a:t>Coin toss </a:t>
            </a:r>
            <a:r>
              <a:rPr lang="en-US" altLang="ko-KR" sz="2700" dirty="0"/>
              <a:t>[</a:t>
            </a:r>
            <a:r>
              <a:rPr lang="pt-BR" altLang="ko-KR" sz="2700" dirty="0"/>
              <a:t>Chuong B Do &amp; Serafim Batzoglou, 2008]</a:t>
            </a:r>
            <a:endParaRPr lang="ko-KR" alt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93025" y="1325761"/>
            <a:ext cx="4571588" cy="526770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4425" y="2969012"/>
            <a:ext cx="3278600" cy="90444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58213" y="4064809"/>
            <a:ext cx="2539000" cy="2317477"/>
          </a:xfrm>
          <a:prstGeom prst="rect">
            <a:avLst/>
          </a:prstGeom>
        </p:spPr>
      </p:pic>
      <p:sp>
        <p:nvSpPr>
          <p:cNvPr id="9" name="Rectangle: Rounded Corners 8"/>
          <p:cNvSpPr/>
          <p:nvPr/>
        </p:nvSpPr>
        <p:spPr>
          <a:xfrm>
            <a:off x="4393025" y="5223547"/>
            <a:ext cx="1042100" cy="1091795"/>
          </a:xfrm>
          <a:prstGeom prst="roundRect">
            <a:avLst/>
          </a:prstGeom>
          <a:noFill/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Rectangle: Rounded Corners 9"/>
          <p:cNvSpPr/>
          <p:nvPr/>
        </p:nvSpPr>
        <p:spPr>
          <a:xfrm>
            <a:off x="4393025" y="3518911"/>
            <a:ext cx="2554706" cy="2112768"/>
          </a:xfrm>
          <a:prstGeom prst="roundRect">
            <a:avLst/>
          </a:prstGeom>
          <a:noFill/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5682954" y="4685843"/>
            <a:ext cx="117932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: Rounded Corners 12"/>
          <p:cNvSpPr/>
          <p:nvPr/>
        </p:nvSpPr>
        <p:spPr>
          <a:xfrm>
            <a:off x="7075813" y="4201149"/>
            <a:ext cx="868874" cy="250907"/>
          </a:xfrm>
          <a:prstGeom prst="roundRect">
            <a:avLst/>
          </a:prstGeom>
          <a:noFill/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Rectangle: Rounded Corners 13"/>
          <p:cNvSpPr/>
          <p:nvPr/>
        </p:nvSpPr>
        <p:spPr>
          <a:xfrm>
            <a:off x="7990489" y="4452056"/>
            <a:ext cx="868874" cy="461776"/>
          </a:xfrm>
          <a:prstGeom prst="roundRect">
            <a:avLst/>
          </a:prstGeom>
          <a:noFill/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Rectangle: Rounded Corners 15"/>
          <p:cNvSpPr/>
          <p:nvPr/>
        </p:nvSpPr>
        <p:spPr>
          <a:xfrm>
            <a:off x="7075813" y="4913832"/>
            <a:ext cx="868874" cy="250907"/>
          </a:xfrm>
          <a:prstGeom prst="roundRect">
            <a:avLst/>
          </a:prstGeom>
          <a:noFill/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Rectangle: Rounded Corners 16"/>
          <p:cNvSpPr/>
          <p:nvPr/>
        </p:nvSpPr>
        <p:spPr>
          <a:xfrm>
            <a:off x="7959208" y="5164739"/>
            <a:ext cx="868874" cy="250907"/>
          </a:xfrm>
          <a:prstGeom prst="roundRect">
            <a:avLst/>
          </a:prstGeom>
          <a:noFill/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Rectangle: Rounded Corners 17"/>
          <p:cNvSpPr/>
          <p:nvPr/>
        </p:nvSpPr>
        <p:spPr>
          <a:xfrm>
            <a:off x="6030936" y="5664146"/>
            <a:ext cx="2121751" cy="949137"/>
          </a:xfrm>
          <a:prstGeom prst="roundRect">
            <a:avLst/>
          </a:prstGeom>
          <a:noFill/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Rectangle: Rounded Corners 18"/>
          <p:cNvSpPr/>
          <p:nvPr/>
        </p:nvSpPr>
        <p:spPr>
          <a:xfrm>
            <a:off x="7827949" y="5626515"/>
            <a:ext cx="1101988" cy="1019235"/>
          </a:xfrm>
          <a:prstGeom prst="roundRect">
            <a:avLst/>
          </a:prstGeom>
          <a:noFill/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58972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9" grpId="1" animBg="1"/>
      <p:bldP spid="10" grpId="0" animBg="1"/>
      <p:bldP spid="10" grpId="1" animBg="1"/>
      <p:bldP spid="13" grpId="0" animBg="1"/>
      <p:bldP spid="13" grpId="1" animBg="1"/>
      <p:bldP spid="14" grpId="0" animBg="1"/>
      <p:bldP spid="14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ko-KR" dirty="0"/>
              <a:t>Using Old Faithful geyser data</a:t>
            </a:r>
          </a:p>
          <a:p>
            <a:endParaRPr lang="ko-KR" alt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EM Clustering</a:t>
            </a:r>
            <a:endParaRPr lang="ko-KR" alt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8019" y="2117553"/>
            <a:ext cx="4292174" cy="368411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 flipH="1">
            <a:off x="662401" y="6296644"/>
            <a:ext cx="83022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hlinkClick r:id="rId3"/>
              </a:rPr>
              <a:t>https://en.wikipedia.org/wiki/Expectation%E2%80%93maximization_algorithm</a:t>
            </a:r>
            <a:endParaRPr lang="ko-KR" altLang="en-US" sz="1200" dirty="0"/>
          </a:p>
        </p:txBody>
      </p:sp>
    </p:spTree>
    <p:extLst>
      <p:ext uri="{BB962C8B-B14F-4D97-AF65-F5344CB8AC3E}">
        <p14:creationId xmlns:p14="http://schemas.microsoft.com/office/powerpoint/2010/main" val="1636142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ko-KR" dirty="0"/>
              <a:t>Clustering using EM Algorithm</a:t>
            </a:r>
            <a:endParaRPr lang="ko-KR" alt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96298" y="1988663"/>
            <a:ext cx="3733264" cy="3641974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Sample Code</a:t>
            </a:r>
            <a:endParaRPr lang="ko-KR" altLang="en-US" dirty="0"/>
          </a:p>
        </p:txBody>
      </p:sp>
      <p:sp>
        <p:nvSpPr>
          <p:cNvPr id="4" name="TextBox 3"/>
          <p:cNvSpPr txBox="1"/>
          <p:nvPr/>
        </p:nvSpPr>
        <p:spPr>
          <a:xfrm flipH="1">
            <a:off x="662400" y="6296644"/>
            <a:ext cx="83022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/>
              <a:t>http://scikit-learn.org/stable/auto_examples/mixture/plot_gmm_sin.html</a:t>
            </a:r>
            <a:endParaRPr lang="ko-KR" altLang="en-US" sz="12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5479" y="2092335"/>
            <a:ext cx="4007740" cy="3538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5850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ko-KR" dirty="0" smtClean="0"/>
              <a:t>Maximize expectation by repeating</a:t>
            </a:r>
          </a:p>
          <a:p>
            <a:pPr lvl="1"/>
            <a:r>
              <a:rPr lang="en-US" altLang="ko-KR" dirty="0" smtClean="0"/>
              <a:t>Expectation step</a:t>
            </a:r>
          </a:p>
          <a:p>
            <a:pPr lvl="1"/>
            <a:r>
              <a:rPr lang="en-US" altLang="ko-KR" dirty="0" smtClean="0"/>
              <a:t>Maximization step</a:t>
            </a:r>
          </a:p>
          <a:p>
            <a:pPr lvl="1"/>
            <a:endParaRPr lang="en-US" altLang="ko-KR" dirty="0" smtClean="0"/>
          </a:p>
          <a:p>
            <a:r>
              <a:rPr lang="en-US" altLang="ko-KR" dirty="0" smtClean="0"/>
              <a:t>Guaranteed to find local optima</a:t>
            </a:r>
          </a:p>
          <a:p>
            <a:endParaRPr lang="en-US" altLang="ko-KR" dirty="0" smtClean="0"/>
          </a:p>
          <a:p>
            <a:r>
              <a:rPr lang="en-US" altLang="ko-KR" dirty="0" smtClean="0"/>
              <a:t>Cons</a:t>
            </a:r>
            <a:endParaRPr lang="en-US" altLang="ko-KR" dirty="0"/>
          </a:p>
          <a:p>
            <a:pPr lvl="1"/>
            <a:r>
              <a:rPr lang="en-US" altLang="ko-KR" dirty="0" smtClean="0"/>
              <a:t>Iteration may greatly slow</a:t>
            </a:r>
          </a:p>
          <a:p>
            <a:pPr lvl="2"/>
            <a:r>
              <a:rPr lang="en-US" altLang="ko-KR" dirty="0" smtClean="0"/>
              <a:t>If dataset gets big</a:t>
            </a:r>
          </a:p>
          <a:p>
            <a:pPr lvl="1"/>
            <a:r>
              <a:rPr lang="en-US" altLang="ko-KR" dirty="0" err="1" smtClean="0"/>
              <a:t>Cf</a:t>
            </a:r>
            <a:r>
              <a:rPr lang="en-US" altLang="ko-KR" dirty="0" smtClean="0"/>
              <a:t>) Monte Carlo method (Randomized)</a:t>
            </a:r>
          </a:p>
          <a:p>
            <a:pPr lvl="2"/>
            <a:r>
              <a:rPr lang="en-US" altLang="ko-KR" dirty="0" smtClean="0"/>
              <a:t>Used in Alpha Go</a:t>
            </a:r>
          </a:p>
          <a:p>
            <a:endParaRPr lang="en-US" altLang="ko-KR" dirty="0"/>
          </a:p>
          <a:p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Summary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7181075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사용자 지정 2">
      <a:majorFont>
        <a:latin typeface="Times New Roman"/>
        <a:ea typeface="맑은 고딕"/>
        <a:cs typeface=""/>
      </a:majorFont>
      <a:minorFont>
        <a:latin typeface="Times New Roman"/>
        <a:ea typeface="맑은 고딕"/>
        <a:cs typeface="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DB Template 2015.potx" id="{ADE35502-8FB5-4544-8649-3F1FB50F95FE}" vid="{8F77CCEE-2725-4EF2-A4D7-49336BDC90B7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IDB Template 2015</Template>
  <TotalTime>3609</TotalTime>
  <Words>215</Words>
  <Application>Microsoft Office PowerPoint</Application>
  <PresentationFormat>화면 슬라이드 쇼(4:3)</PresentationFormat>
  <Paragraphs>66</Paragraphs>
  <Slides>10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10</vt:i4>
      </vt:variant>
    </vt:vector>
  </HeadingPairs>
  <TitlesOfParts>
    <vt:vector size="18" baseType="lpstr">
      <vt:lpstr>맑은 고딕</vt:lpstr>
      <vt:lpstr>Arial</vt:lpstr>
      <vt:lpstr>Calibri</vt:lpstr>
      <vt:lpstr>Cambria Math</vt:lpstr>
      <vt:lpstr>Tahoma</vt:lpstr>
      <vt:lpstr>Times New Roman</vt:lpstr>
      <vt:lpstr>Wingdings</vt:lpstr>
      <vt:lpstr>Office 테마</vt:lpstr>
      <vt:lpstr>Expectation Maximization</vt:lpstr>
      <vt:lpstr>Contents</vt:lpstr>
      <vt:lpstr>Maximum likelihood [Ronald Fisher, 1912]</vt:lpstr>
      <vt:lpstr>EM Algorithm [Dempster et. al., 1997]</vt:lpstr>
      <vt:lpstr>EM Algorithm in nutshell</vt:lpstr>
      <vt:lpstr>Coin toss [Chuong B Do &amp; Serafim Batzoglou, 2008]</vt:lpstr>
      <vt:lpstr>EM Clustering</vt:lpstr>
      <vt:lpstr>Sample Code</vt:lpstr>
      <vt:lpstr>Summary</vt:lpstr>
      <vt:lpstr>Reference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랩세미나</dc:title>
  <dc:creator>HeymoKou</dc:creator>
  <cp:lastModifiedBy>heymo</cp:lastModifiedBy>
  <cp:revision>691</cp:revision>
  <cp:lastPrinted>2017-01-04T01:47:46Z</cp:lastPrinted>
  <dcterms:created xsi:type="dcterms:W3CDTF">2015-03-16T04:19:06Z</dcterms:created>
  <dcterms:modified xsi:type="dcterms:W3CDTF">2017-01-09T01:19:30Z</dcterms:modified>
</cp:coreProperties>
</file>