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65" r:id="rId4"/>
    <p:sldId id="258" r:id="rId5"/>
    <p:sldId id="266" r:id="rId6"/>
    <p:sldId id="260" r:id="rId7"/>
    <p:sldId id="261" r:id="rId8"/>
    <p:sldId id="269" r:id="rId9"/>
    <p:sldId id="262" r:id="rId10"/>
    <p:sldId id="272" r:id="rId11"/>
    <p:sldId id="263" r:id="rId12"/>
    <p:sldId id="273" r:id="rId13"/>
    <p:sldId id="274" r:id="rId14"/>
    <p:sldId id="268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 snapToGrid="0">
      <p:cViewPr varScale="1">
        <p:scale>
          <a:sx n="70" d="100"/>
          <a:sy n="70" d="100"/>
        </p:scale>
        <p:origin x="4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FF95C-F0AF-4C86-B175-3942D0E21F6D}" type="datetimeFigureOut">
              <a:rPr lang="en-US" smtClean="0"/>
              <a:t>12/29/2016</a:t>
            </a:fld>
            <a:endParaRPr 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7F162-3297-4853-8A9D-E9C6F1E7B0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985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3CC7C-0B3D-4778-9E75-62FE18655101}" type="datetimeFigureOut">
              <a:rPr lang="en-US" smtClean="0"/>
              <a:t>12/29/2016</a:t>
            </a:fld>
            <a:endParaRPr 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54955-D0C1-4635-AF54-97E7409858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227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직사각형 7"/>
          <p:cNvSpPr/>
          <p:nvPr/>
        </p:nvSpPr>
        <p:spPr>
          <a:xfrm>
            <a:off x="0" y="-1"/>
            <a:ext cx="9144000" cy="2155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3419708" y="3389972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3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0187"/>
            <a:ext cx="7772400" cy="16208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3600" b="1">
                <a:solidFill>
                  <a:srgbClr val="083E88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4332" y="3706115"/>
            <a:ext cx="6735336" cy="151265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직사각형 8"/>
          <p:cNvSpPr/>
          <p:nvPr/>
        </p:nvSpPr>
        <p:spPr>
          <a:xfrm>
            <a:off x="3419708" y="3389972"/>
            <a:ext cx="2304586" cy="68863"/>
          </a:xfrm>
          <a:prstGeom prst="rect">
            <a:avLst/>
          </a:prstGeom>
          <a:solidFill>
            <a:srgbClr val="083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02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514351" cy="893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텍스트 개체 틀 10"/>
          <p:cNvSpPr>
            <a:spLocks noGrp="1"/>
          </p:cNvSpPr>
          <p:nvPr>
            <p:ph type="body" sz="quarter" idx="13"/>
          </p:nvPr>
        </p:nvSpPr>
        <p:spPr>
          <a:xfrm>
            <a:off x="662401" y="1323975"/>
            <a:ext cx="8302213" cy="5249668"/>
          </a:xfrm>
          <a:prstGeom prst="rect">
            <a:avLst/>
          </a:prstGeom>
        </p:spPr>
        <p:txBody>
          <a:bodyPr>
            <a:normAutofit/>
          </a:bodyPr>
          <a:lstStyle>
            <a:lvl1pPr marL="357188" indent="-357188">
              <a:buClr>
                <a:srgbClr val="083E88"/>
              </a:buClr>
              <a:buFont typeface="Wingdings" panose="05000000000000000000" pitchFamily="2" charset="2"/>
              <a:buChar char="§"/>
              <a:defRPr sz="2400"/>
            </a:lvl1pPr>
            <a:lvl2pPr marL="803275" indent="-346075">
              <a:buClr>
                <a:srgbClr val="083E88"/>
              </a:buClr>
              <a:buFont typeface="Calibri" panose="020F0502020204030204" pitchFamily="34" charset="0"/>
              <a:buChar char="‒"/>
              <a:tabLst>
                <a:tab pos="720725" algn="l"/>
              </a:tabLst>
              <a:defRPr sz="2000"/>
            </a:lvl2pPr>
            <a:lvl3pPr marL="11430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800"/>
            </a:lvl3pPr>
            <a:lvl4pPr marL="1600200" indent="-228600">
              <a:buClr>
                <a:srgbClr val="083E88"/>
              </a:buClr>
              <a:buFont typeface="Calibri" panose="020F0502020204030204" pitchFamily="34" charset="0"/>
              <a:buChar char="‒"/>
              <a:defRPr sz="1600"/>
            </a:lvl4pPr>
            <a:lvl5pPr marL="2057400" indent="-228600">
              <a:buClr>
                <a:srgbClr val="083E88"/>
              </a:buClr>
              <a:buFont typeface="Wingdings" panose="05000000000000000000" pitchFamily="2" charset="2"/>
              <a:buChar char="§"/>
              <a:defRPr sz="1600"/>
            </a:lvl5pPr>
          </a:lstStyle>
          <a:p>
            <a:pPr lvl="0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마스터 텍스트 스타일을 편집합니다</a:t>
            </a:r>
          </a:p>
          <a:p>
            <a:pPr lvl="1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둘째 수준</a:t>
            </a:r>
          </a:p>
          <a:p>
            <a:pPr lvl="2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셋째 수준</a:t>
            </a:r>
          </a:p>
          <a:p>
            <a:pPr lvl="3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넷째 수준</a:t>
            </a:r>
          </a:p>
          <a:p>
            <a:pPr lvl="4">
              <a:buClr>
                <a:schemeClr val="accent5">
                  <a:lumMod val="50000"/>
                </a:schemeClr>
              </a:buClr>
            </a:pPr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62401" y="95251"/>
            <a:ext cx="7743413" cy="755357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600" b="1">
                <a:solidFill>
                  <a:srgbClr val="083E88"/>
                </a:solidFill>
                <a:effectLst/>
                <a:latin typeface="+mj-lt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04449" y="6506388"/>
            <a:ext cx="518091" cy="35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174878" y="6553514"/>
            <a:ext cx="718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20E558-4905-45D0-B7E8-64AD774146C2}" type="slidenum">
              <a:rPr lang="ko-KR" altLang="en-US" sz="1200" smtClean="0">
                <a:solidFill>
                  <a:schemeClr val="bg1">
                    <a:lumMod val="50000"/>
                  </a:schemeClr>
                </a:solidFill>
              </a:rPr>
              <a:pPr marL="0" marR="0" indent="0" algn="l" defTabSz="914400" rtl="0" eaLnBrk="1" fontAlgn="auto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en-US" altLang="ko-KR" sz="1200" dirty="0" smtClean="0">
                <a:solidFill>
                  <a:schemeClr val="bg1">
                    <a:lumMod val="50000"/>
                  </a:schemeClr>
                </a:solidFill>
              </a:rPr>
              <a:t>/16</a:t>
            </a:r>
            <a:endParaRPr lang="ko-KR" alt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9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95675" y="6562727"/>
            <a:ext cx="2057400" cy="2476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C8F566-1D29-47E1-A7E2-D54F18CB1C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40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dirty="0" smtClean="0"/>
              <a:t>Fraud Detection System: A Survey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1776" y="3706115"/>
            <a:ext cx="8980448" cy="3151885"/>
          </a:xfrm>
        </p:spPr>
        <p:txBody>
          <a:bodyPr/>
          <a:lstStyle/>
          <a:p>
            <a:r>
              <a:rPr lang="en-US" dirty="0" smtClean="0"/>
              <a:t>Abdallah Aisha </a:t>
            </a:r>
            <a:r>
              <a:rPr lang="en-US" altLang="ko-KR" dirty="0" smtClean="0"/>
              <a:t>et</a:t>
            </a:r>
            <a:r>
              <a:rPr lang="ko-KR" altLang="en-US" dirty="0" smtClean="0"/>
              <a:t> </a:t>
            </a:r>
            <a:r>
              <a:rPr lang="en-US" altLang="ko-KR" dirty="0" smtClean="0"/>
              <a:t>al.</a:t>
            </a:r>
            <a:endParaRPr lang="en-US" dirty="0"/>
          </a:p>
          <a:p>
            <a:r>
              <a:rPr lang="en-US" i="1" dirty="0"/>
              <a:t>Journal of Network and Computer </a:t>
            </a:r>
            <a:r>
              <a:rPr lang="en-US" i="1" dirty="0" smtClean="0"/>
              <a:t>Applications, 2016</a:t>
            </a:r>
          </a:p>
          <a:p>
            <a:endParaRPr lang="en-US" dirty="0" smtClean="0"/>
          </a:p>
          <a:p>
            <a:r>
              <a:rPr lang="en-US" dirty="0" smtClean="0"/>
              <a:t>2016. 12. 22</a:t>
            </a:r>
            <a:br>
              <a:rPr lang="en-US" dirty="0" smtClean="0"/>
            </a:br>
            <a:r>
              <a:rPr lang="ko-KR" altLang="en-US" dirty="0" smtClean="0"/>
              <a:t>임유빈</a:t>
            </a:r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F566-1D29-47E1-A7E2-D54F18CB1CD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6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Reduction of large amount of data</a:t>
            </a:r>
          </a:p>
          <a:p>
            <a:pPr lvl="1"/>
            <a:r>
              <a:rPr lang="en-US" dirty="0" smtClean="0"/>
              <a:t>Dimensionality reduction</a:t>
            </a:r>
          </a:p>
          <a:p>
            <a:pPr lvl="2"/>
            <a:r>
              <a:rPr lang="en-US" dirty="0" smtClean="0"/>
              <a:t>Data compression: PCA</a:t>
            </a:r>
          </a:p>
          <a:p>
            <a:pPr lvl="2"/>
            <a:r>
              <a:rPr lang="en-US" dirty="0" smtClean="0"/>
              <a:t>Feature selection: select most significant features</a:t>
            </a:r>
          </a:p>
          <a:p>
            <a:pPr lvl="3"/>
            <a:r>
              <a:rPr lang="en-US" dirty="0" smtClean="0"/>
              <a:t>Filter: preprocessing algorithm ranking features</a:t>
            </a:r>
          </a:p>
          <a:p>
            <a:pPr lvl="3"/>
            <a:r>
              <a:rPr lang="en-US" dirty="0" smtClean="0"/>
              <a:t>Wrapper: find subset of predictor with highest </a:t>
            </a:r>
            <a:r>
              <a:rPr lang="en-US" dirty="0" err="1" smtClean="0"/>
              <a:t>performace</a:t>
            </a:r>
            <a:endParaRPr lang="en-US" dirty="0" smtClean="0"/>
          </a:p>
          <a:p>
            <a:pPr lvl="3"/>
            <a:r>
              <a:rPr lang="en-US" dirty="0" smtClean="0"/>
              <a:t>Embedded: selection is included in training with whole data</a:t>
            </a:r>
          </a:p>
          <a:p>
            <a:pPr lvl="2"/>
            <a:r>
              <a:rPr lang="en-US" dirty="0" smtClean="0"/>
              <a:t>Feature construction: derive new useful features from the original</a:t>
            </a:r>
          </a:p>
          <a:p>
            <a:pPr lvl="1"/>
            <a:r>
              <a:rPr lang="en-US" dirty="0" err="1" smtClean="0"/>
              <a:t>Numerosity</a:t>
            </a:r>
            <a:r>
              <a:rPr lang="en-US" dirty="0" smtClean="0"/>
              <a:t> reduction</a:t>
            </a:r>
          </a:p>
          <a:p>
            <a:pPr lvl="2"/>
            <a:r>
              <a:rPr lang="en-US" dirty="0" smtClean="0"/>
              <a:t>Replace data using data aggregation</a:t>
            </a:r>
          </a:p>
          <a:p>
            <a:pPr lvl="1"/>
            <a:endParaRPr lang="en-US" dirty="0" smtClean="0"/>
          </a:p>
          <a:p>
            <a:r>
              <a:rPr lang="en-US" dirty="0"/>
              <a:t>Supports real time detection</a:t>
            </a:r>
          </a:p>
          <a:p>
            <a:pPr lvl="1"/>
            <a:r>
              <a:rPr lang="en-US" dirty="0"/>
              <a:t>Fraud detection algorithm should be able to deal with limited resources</a:t>
            </a:r>
          </a:p>
          <a:p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 Detection Challenges</a:t>
            </a:r>
          </a:p>
        </p:txBody>
      </p:sp>
    </p:spTree>
    <p:extLst>
      <p:ext uri="{BB962C8B-B14F-4D97-AF65-F5344CB8AC3E}">
        <p14:creationId xmlns:p14="http://schemas.microsoft.com/office/powerpoint/2010/main" val="1032332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Reduction of large amount of data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 Detection Challenges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82" y="2062859"/>
            <a:ext cx="718185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264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Detection system</a:t>
            </a:r>
          </a:p>
          <a:p>
            <a:pPr lvl="1"/>
            <a:r>
              <a:rPr lang="en-US" dirty="0" smtClean="0"/>
              <a:t>Strategy: recognizing patterns by analyzing users’ spending behaviors</a:t>
            </a:r>
          </a:p>
          <a:p>
            <a:pPr lvl="1"/>
            <a:r>
              <a:rPr lang="en-US" dirty="0" smtClean="0"/>
              <a:t>Transaction which is inconsistent with profile = fraud</a:t>
            </a:r>
          </a:p>
          <a:p>
            <a:pPr lvl="1"/>
            <a:r>
              <a:rPr lang="en-US" dirty="0" smtClean="0"/>
              <a:t>False alarm is very harmful due to consumer’s feedback</a:t>
            </a:r>
          </a:p>
          <a:p>
            <a:pPr lvl="1"/>
            <a:r>
              <a:rPr lang="en-US" dirty="0" smtClean="0"/>
              <a:t>Anomaly based detection based on profile</a:t>
            </a:r>
          </a:p>
          <a:p>
            <a:pPr lvl="2"/>
            <a:r>
              <a:rPr lang="en-US" dirty="0" smtClean="0"/>
              <a:t>Owner based: profile base on credit card history</a:t>
            </a:r>
          </a:p>
          <a:p>
            <a:pPr lvl="2"/>
            <a:r>
              <a:rPr lang="en-US" dirty="0" smtClean="0"/>
              <a:t>Operation based: detect fraud based on geographic location</a:t>
            </a:r>
          </a:p>
          <a:p>
            <a:pPr lvl="1"/>
            <a:r>
              <a:rPr lang="en-US" dirty="0" smtClean="0"/>
              <a:t>Misuse detection</a:t>
            </a:r>
          </a:p>
          <a:p>
            <a:pPr lvl="2"/>
            <a:r>
              <a:rPr lang="en-US" dirty="0" smtClean="0"/>
              <a:t>Use fraudsters’ finger prints</a:t>
            </a:r>
          </a:p>
          <a:p>
            <a:pPr lvl="1"/>
            <a:r>
              <a:rPr lang="en-US" dirty="0" smtClean="0"/>
              <a:t>Misuse is seldom used, focus on anomaly based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Credit Card Fraud</a:t>
            </a:r>
            <a:endParaRPr lang="en-US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613" y="5175526"/>
            <a:ext cx="3286125" cy="800100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9689" y="4831492"/>
            <a:ext cx="3286125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68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Challenges</a:t>
            </a:r>
          </a:p>
          <a:p>
            <a:pPr lvl="1"/>
            <a:r>
              <a:rPr lang="en-US" dirty="0"/>
              <a:t>Concept </a:t>
            </a:r>
            <a:r>
              <a:rPr lang="en-US" dirty="0" smtClean="0"/>
              <a:t>drift</a:t>
            </a:r>
            <a:endParaRPr lang="en-US" dirty="0"/>
          </a:p>
          <a:p>
            <a:pPr lvl="2"/>
            <a:r>
              <a:rPr lang="en-US" dirty="0"/>
              <a:t>Purchasing power increases by specific condition e.g. </a:t>
            </a:r>
            <a:r>
              <a:rPr lang="en-US" dirty="0" smtClean="0"/>
              <a:t>Christmas</a:t>
            </a:r>
          </a:p>
          <a:p>
            <a:pPr lvl="2"/>
            <a:r>
              <a:rPr lang="en-US" dirty="0" smtClean="0"/>
              <a:t>Evolving based approach</a:t>
            </a:r>
          </a:p>
          <a:p>
            <a:pPr lvl="3"/>
            <a:r>
              <a:rPr lang="en-US" dirty="0" smtClean="0"/>
              <a:t>Ensemble of C4.5, RIPPER, naïve Bayesian, etc.</a:t>
            </a:r>
          </a:p>
          <a:p>
            <a:pPr lvl="3"/>
            <a:r>
              <a:rPr lang="en-US" dirty="0" smtClean="0"/>
              <a:t>Adaptive model addressing fluctuation, evolution or behavior of users</a:t>
            </a:r>
          </a:p>
          <a:p>
            <a:pPr lvl="3"/>
            <a:r>
              <a:rPr lang="en-US" dirty="0" smtClean="0"/>
              <a:t>Base model specific techniques. Adaptation of artificial immune system</a:t>
            </a:r>
          </a:p>
          <a:p>
            <a:pPr lvl="3"/>
            <a:r>
              <a:rPr lang="en-US" dirty="0" smtClean="0"/>
              <a:t>Using artificial neural network</a:t>
            </a:r>
          </a:p>
          <a:p>
            <a:pPr lvl="2"/>
            <a:r>
              <a:rPr lang="en-US" dirty="0" smtClean="0"/>
              <a:t>Regulated based approach</a:t>
            </a:r>
          </a:p>
          <a:p>
            <a:pPr lvl="3"/>
            <a:r>
              <a:rPr lang="en-US" dirty="0" smtClean="0"/>
              <a:t>Handling concept drift by monitoring profiles</a:t>
            </a:r>
          </a:p>
          <a:p>
            <a:pPr lvl="1"/>
            <a:r>
              <a:rPr lang="en-US" dirty="0"/>
              <a:t>Skewed distribution issue</a:t>
            </a:r>
          </a:p>
          <a:p>
            <a:pPr lvl="2"/>
            <a:r>
              <a:rPr lang="en-US" dirty="0"/>
              <a:t>Data level: </a:t>
            </a:r>
            <a:r>
              <a:rPr lang="en-US" dirty="0" smtClean="0"/>
              <a:t>under sampling</a:t>
            </a:r>
            <a:r>
              <a:rPr lang="en-US" dirty="0"/>
              <a:t>, oversampling</a:t>
            </a:r>
          </a:p>
          <a:p>
            <a:pPr lvl="2"/>
            <a:r>
              <a:rPr lang="en-US" dirty="0"/>
              <a:t>Algorithmic </a:t>
            </a:r>
            <a:r>
              <a:rPr lang="en-US" dirty="0" smtClean="0"/>
              <a:t>level</a:t>
            </a:r>
          </a:p>
          <a:p>
            <a:pPr lvl="3"/>
            <a:r>
              <a:rPr lang="en-US" dirty="0" smtClean="0"/>
              <a:t>Imbalance Class weighted support vector machine(ICWSVM)</a:t>
            </a:r>
          </a:p>
          <a:p>
            <a:pPr lvl="3"/>
            <a:r>
              <a:rPr lang="en-US" dirty="0" smtClean="0"/>
              <a:t>Racing method which selects most appropriate strategy adaptively</a:t>
            </a:r>
          </a:p>
          <a:p>
            <a:pPr lvl="3"/>
            <a:r>
              <a:rPr lang="en-US" dirty="0" smtClean="0"/>
              <a:t>Binary SVM with genetic algorithm(GA)</a:t>
            </a:r>
          </a:p>
          <a:p>
            <a:pPr lvl="3"/>
            <a:r>
              <a:rPr lang="en-US" dirty="0" smtClean="0"/>
              <a:t>Very Fast Decision Tree(VFDT)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Card Fraud</a:t>
            </a:r>
          </a:p>
        </p:txBody>
      </p:sp>
    </p:spTree>
    <p:extLst>
      <p:ext uri="{BB962C8B-B14F-4D97-AF65-F5344CB8AC3E}">
        <p14:creationId xmlns:p14="http://schemas.microsoft.com/office/powerpoint/2010/main" val="257279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dirty="0"/>
              <a:t>Challenges</a:t>
            </a:r>
          </a:p>
          <a:p>
            <a:pPr lvl="1"/>
            <a:r>
              <a:rPr lang="en-US" dirty="0" smtClean="0"/>
              <a:t>Large data issue</a:t>
            </a:r>
          </a:p>
          <a:p>
            <a:pPr lvl="2"/>
            <a:r>
              <a:rPr lang="en-US" dirty="0" err="1" smtClean="0"/>
              <a:t>Numerosity</a:t>
            </a:r>
            <a:r>
              <a:rPr lang="en-US" dirty="0" smtClean="0"/>
              <a:t> reduction with aggregation</a:t>
            </a:r>
          </a:p>
          <a:p>
            <a:pPr lvl="2"/>
            <a:r>
              <a:rPr lang="en-US" dirty="0" smtClean="0"/>
              <a:t>Dimension reduction: PCA, adaptation of ID3, GA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Real time issue</a:t>
            </a:r>
          </a:p>
          <a:p>
            <a:pPr lvl="2"/>
            <a:r>
              <a:rPr lang="en-US" dirty="0" smtClean="0"/>
              <a:t>Use algorithms to reduce process time</a:t>
            </a:r>
          </a:p>
          <a:p>
            <a:pPr lvl="2"/>
            <a:r>
              <a:rPr lang="en-US" dirty="0" smtClean="0"/>
              <a:t>Hybridization of Basic Local Alignment Search Tool(BLAST) and Sequence Search and Alignment by Hashing Algorithm(SSAHA)</a:t>
            </a:r>
          </a:p>
          <a:p>
            <a:pPr lvl="2"/>
            <a:r>
              <a:rPr lang="en-US" dirty="0" smtClean="0"/>
              <a:t>SOM to filter out number of transactions for review</a:t>
            </a:r>
          </a:p>
          <a:p>
            <a:pPr lvl="2"/>
            <a:r>
              <a:rPr lang="en-US" dirty="0" smtClean="0"/>
              <a:t>Very Fast Decision Tree(VFDT)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Card Fraud</a:t>
            </a:r>
          </a:p>
        </p:txBody>
      </p:sp>
    </p:spTree>
    <p:extLst>
      <p:ext uri="{BB962C8B-B14F-4D97-AF65-F5344CB8AC3E}">
        <p14:creationId xmlns:p14="http://schemas.microsoft.com/office/powerpoint/2010/main" val="37069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Detection System</a:t>
            </a:r>
          </a:p>
          <a:p>
            <a:pPr lvl="1"/>
            <a:r>
              <a:rPr lang="en-US" dirty="0" smtClean="0"/>
              <a:t>Profile based on insurance claims , clinical-instance data, etc.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Concept drift</a:t>
            </a:r>
          </a:p>
          <a:p>
            <a:pPr lvl="1"/>
            <a:r>
              <a:rPr lang="en-US" dirty="0" smtClean="0"/>
              <a:t>Adaptive </a:t>
            </a:r>
            <a:r>
              <a:rPr lang="en-US" dirty="0" err="1" smtClean="0"/>
              <a:t>Benford’s</a:t>
            </a:r>
            <a:r>
              <a:rPr lang="en-US" dirty="0" smtClean="0"/>
              <a:t> Law combined with reinforcement learning</a:t>
            </a:r>
          </a:p>
          <a:p>
            <a:pPr lvl="1"/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</a:t>
            </a:r>
            <a:r>
              <a:rPr lang="en-US" dirty="0"/>
              <a:t>Fraud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419" y="2122487"/>
            <a:ext cx="414337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18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Large data issue</a:t>
            </a:r>
          </a:p>
          <a:p>
            <a:pPr lvl="1"/>
            <a:r>
              <a:rPr lang="en-US" dirty="0" smtClean="0"/>
              <a:t>Dimension reduction</a:t>
            </a:r>
          </a:p>
          <a:p>
            <a:pPr lvl="2"/>
            <a:r>
              <a:rPr lang="en-US" dirty="0" smtClean="0"/>
              <a:t>Use clustering to reduce dimension</a:t>
            </a:r>
          </a:p>
          <a:p>
            <a:pPr lvl="2"/>
            <a:r>
              <a:rPr lang="en-US" dirty="0" smtClean="0"/>
              <a:t>Systematic feature construction/extraction transforming multi-relation, dimensional data into feature vectors</a:t>
            </a:r>
          </a:p>
          <a:p>
            <a:r>
              <a:rPr lang="en-US" dirty="0" smtClean="0"/>
              <a:t>Real time issue</a:t>
            </a:r>
          </a:p>
          <a:p>
            <a:pPr lvl="1"/>
            <a:r>
              <a:rPr lang="en-US" dirty="0" smtClean="0"/>
              <a:t>Most systems are static, lack real time detection</a:t>
            </a:r>
          </a:p>
          <a:p>
            <a:pPr lvl="1"/>
            <a:r>
              <a:rPr lang="en-US" dirty="0" smtClean="0"/>
              <a:t>Human gives final decision about fraud</a:t>
            </a:r>
          </a:p>
          <a:p>
            <a:pPr lvl="1"/>
            <a:r>
              <a:rPr lang="en-US" dirty="0" smtClean="0"/>
              <a:t>SVM to speed up process time</a:t>
            </a:r>
          </a:p>
          <a:p>
            <a:pPr lvl="1"/>
            <a:r>
              <a:rPr lang="en-US" dirty="0" smtClean="0"/>
              <a:t>Use knowledge engineering methodology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Healthcare </a:t>
            </a:r>
            <a:r>
              <a:rPr lang="en-US" dirty="0"/>
              <a:t>Fraud</a:t>
            </a:r>
          </a:p>
        </p:txBody>
      </p:sp>
    </p:spTree>
    <p:extLst>
      <p:ext uri="{BB962C8B-B14F-4D97-AF65-F5344CB8AC3E}">
        <p14:creationId xmlns:p14="http://schemas.microsoft.com/office/powerpoint/2010/main" val="138178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Deliberate </a:t>
            </a:r>
            <a:r>
              <a:rPr lang="en-US" dirty="0"/>
              <a:t>misuse of </a:t>
            </a:r>
            <a:r>
              <a:rPr lang="en-US" dirty="0" smtClean="0"/>
              <a:t>resources </a:t>
            </a:r>
            <a:r>
              <a:rPr lang="en-US" dirty="0"/>
              <a:t>or assets</a:t>
            </a:r>
            <a:r>
              <a:rPr lang="en-US" dirty="0" smtClean="0"/>
              <a:t> </a:t>
            </a:r>
            <a:r>
              <a:rPr lang="en-US" dirty="0"/>
              <a:t>for personal </a:t>
            </a:r>
            <a:r>
              <a:rPr lang="en-US" dirty="0" smtClean="0"/>
              <a:t>enrichment</a:t>
            </a:r>
          </a:p>
          <a:p>
            <a:endParaRPr lang="en-US" dirty="0"/>
          </a:p>
          <a:p>
            <a:r>
              <a:rPr lang="en-US" dirty="0" smtClean="0"/>
              <a:t>Areas</a:t>
            </a:r>
          </a:p>
          <a:p>
            <a:pPr lvl="1"/>
            <a:r>
              <a:rPr lang="en-US" b="1" dirty="0" smtClean="0"/>
              <a:t>Credit card</a:t>
            </a:r>
          </a:p>
          <a:p>
            <a:pPr lvl="1"/>
            <a:r>
              <a:rPr lang="en-US" b="1" dirty="0" smtClean="0"/>
              <a:t>Healthcare insurance</a:t>
            </a:r>
          </a:p>
          <a:p>
            <a:pPr lvl="1"/>
            <a:r>
              <a:rPr lang="en-US" b="1" dirty="0" smtClean="0"/>
              <a:t>Automobile insurance</a:t>
            </a:r>
          </a:p>
          <a:p>
            <a:pPr lvl="1"/>
            <a:r>
              <a:rPr lang="en-US" dirty="0" smtClean="0"/>
              <a:t>Telecommunication</a:t>
            </a:r>
          </a:p>
          <a:p>
            <a:pPr lvl="1"/>
            <a:r>
              <a:rPr lang="en-US" dirty="0" smtClean="0"/>
              <a:t>Online auction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4107" y="2567684"/>
            <a:ext cx="414337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 Areas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13393"/>
            <a:ext cx="9144000" cy="33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31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>
          <a:xfrm>
            <a:off x="662401" y="1323975"/>
            <a:ext cx="8302213" cy="54557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Fraud prevention system(FPS)</a:t>
            </a:r>
          </a:p>
          <a:p>
            <a:pPr lvl="1"/>
            <a:r>
              <a:rPr lang="en-US" sz="2000" dirty="0" smtClean="0"/>
              <a:t>Prevent fraud from occurring in the first place</a:t>
            </a:r>
          </a:p>
          <a:p>
            <a:pPr lvl="2"/>
            <a:r>
              <a:rPr lang="en-US" sz="1800" dirty="0" smtClean="0"/>
              <a:t>Suppress, restrict, prevent occurrence of fraud  </a:t>
            </a:r>
          </a:p>
          <a:p>
            <a:pPr lvl="1"/>
            <a:r>
              <a:rPr lang="en-US" sz="2000" dirty="0" smtClean="0"/>
              <a:t>Not enough to halt fraud</a:t>
            </a:r>
          </a:p>
          <a:p>
            <a:pPr lvl="1"/>
            <a:r>
              <a:rPr lang="en-US" dirty="0" smtClean="0"/>
              <a:t>Firewall, Encryption/Decryption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Fraud detection system(FDS)</a:t>
            </a:r>
          </a:p>
          <a:p>
            <a:pPr lvl="1"/>
            <a:r>
              <a:rPr lang="en-US" sz="2000" dirty="0" smtClean="0"/>
              <a:t>Detects fraudulent activities </a:t>
            </a:r>
            <a:br>
              <a:rPr lang="en-US" sz="2000" dirty="0" smtClean="0"/>
            </a:br>
            <a:r>
              <a:rPr lang="en-US" sz="2000" dirty="0" smtClean="0"/>
              <a:t>as they enter the system and report them</a:t>
            </a:r>
          </a:p>
          <a:p>
            <a:pPr lvl="1"/>
            <a:r>
              <a:rPr lang="en-US" sz="2000" dirty="0" smtClean="0"/>
              <a:t>Integration of data mining methods</a:t>
            </a:r>
          </a:p>
          <a:p>
            <a:pPr lvl="2"/>
            <a:r>
              <a:rPr lang="en-US" dirty="0" smtClean="0"/>
              <a:t>ANN, SVM, k-means, etc.</a:t>
            </a:r>
            <a:endParaRPr lang="en-US" sz="1800" dirty="0" smtClean="0"/>
          </a:p>
          <a:p>
            <a:pPr lvl="2"/>
            <a:r>
              <a:rPr lang="en-US" sz="1800" dirty="0" smtClean="0"/>
              <a:t>Pattern recognition from data</a:t>
            </a:r>
          </a:p>
          <a:p>
            <a:pPr lvl="2"/>
            <a:r>
              <a:rPr lang="en-US" dirty="0" smtClean="0"/>
              <a:t>Priority on “fraud likelihood”</a:t>
            </a:r>
          </a:p>
          <a:p>
            <a:pPr lvl="2"/>
            <a:r>
              <a:rPr lang="en-US" dirty="0" smtClean="0"/>
              <a:t>Detection of novelty</a:t>
            </a:r>
          </a:p>
          <a:p>
            <a:pPr lvl="1"/>
            <a:r>
              <a:rPr lang="en-US" dirty="0"/>
              <a:t>Difficulties</a:t>
            </a:r>
          </a:p>
          <a:p>
            <a:pPr lvl="2"/>
            <a:r>
              <a:rPr lang="en-US" dirty="0"/>
              <a:t>concept drift, skewed distribution, etc</a:t>
            </a:r>
            <a:r>
              <a:rPr lang="en-US" dirty="0" smtClean="0"/>
              <a:t>.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 Protection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0221" y="2859668"/>
            <a:ext cx="2880000" cy="3262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85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Anomaly based</a:t>
            </a:r>
          </a:p>
          <a:p>
            <a:pPr lvl="1"/>
            <a:r>
              <a:rPr lang="en-US" sz="1800" dirty="0" smtClean="0"/>
              <a:t>Monitor deviation from the norm</a:t>
            </a:r>
          </a:p>
          <a:p>
            <a:pPr lvl="1"/>
            <a:r>
              <a:rPr lang="en-US" sz="1800" dirty="0" smtClean="0"/>
              <a:t>Have potential to detect novel fraud</a:t>
            </a:r>
          </a:p>
          <a:p>
            <a:pPr lvl="1"/>
            <a:r>
              <a:rPr lang="en-US" sz="1800" dirty="0" smtClean="0"/>
              <a:t>Supervised</a:t>
            </a:r>
          </a:p>
          <a:p>
            <a:pPr lvl="2"/>
            <a:r>
              <a:rPr lang="en-US" sz="1600" dirty="0" smtClean="0"/>
              <a:t>requires label data and discriminate fraud from non-fraud</a:t>
            </a:r>
          </a:p>
          <a:p>
            <a:pPr lvl="2"/>
            <a:r>
              <a:rPr lang="en-US" sz="1600" dirty="0" smtClean="0"/>
              <a:t>labeling is very difficult job</a:t>
            </a:r>
          </a:p>
          <a:p>
            <a:pPr lvl="2"/>
            <a:r>
              <a:rPr lang="en-US" sz="1600" dirty="0" smtClean="0"/>
              <a:t>e.g. classification, regression</a:t>
            </a:r>
          </a:p>
          <a:p>
            <a:pPr lvl="1"/>
            <a:r>
              <a:rPr lang="en-US" sz="1800" dirty="0" smtClean="0"/>
              <a:t>Unsupervised: assume that majority of instances is non-fraud</a:t>
            </a:r>
          </a:p>
          <a:p>
            <a:pPr lvl="2"/>
            <a:r>
              <a:rPr lang="en-US" sz="1600" dirty="0"/>
              <a:t>e.g. clustering, dimensionality reduction, etc</a:t>
            </a:r>
            <a:r>
              <a:rPr lang="en-US" sz="1600" dirty="0" smtClean="0"/>
              <a:t>.</a:t>
            </a:r>
          </a:p>
          <a:p>
            <a:pPr lvl="1"/>
            <a:r>
              <a:rPr lang="en-US" sz="1800" dirty="0"/>
              <a:t>Semi-supervised: small number of labeled data with </a:t>
            </a:r>
            <a:r>
              <a:rPr lang="en-US" sz="1800" dirty="0" smtClean="0"/>
              <a:t>many unlabeled data</a:t>
            </a:r>
          </a:p>
          <a:p>
            <a:r>
              <a:rPr lang="en-US" sz="2000" dirty="0" smtClean="0"/>
              <a:t>Misuse based</a:t>
            </a:r>
          </a:p>
          <a:p>
            <a:pPr lvl="1"/>
            <a:r>
              <a:rPr lang="en-US" sz="1800" dirty="0" smtClean="0"/>
              <a:t>Monitor if previously occurred frauds happen</a:t>
            </a:r>
          </a:p>
          <a:p>
            <a:r>
              <a:rPr lang="en-US" sz="2000" dirty="0" smtClean="0"/>
              <a:t>Hybrid of anomaly and misuse</a:t>
            </a:r>
          </a:p>
          <a:p>
            <a:pPr lvl="1"/>
            <a:r>
              <a:rPr lang="en-US" sz="1800" dirty="0" smtClean="0"/>
              <a:t>Misuse can’t detect novel fraud</a:t>
            </a:r>
          </a:p>
          <a:p>
            <a:pPr lvl="1"/>
            <a:r>
              <a:rPr lang="en-US" sz="1800" dirty="0" smtClean="0"/>
              <a:t>Anomaly suffers from lack of generalization capability and frequent false alarm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 Detection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Concept drift</a:t>
            </a:r>
          </a:p>
          <a:p>
            <a:r>
              <a:rPr lang="en-US" dirty="0" smtClean="0"/>
              <a:t>Skewed class distribution</a:t>
            </a:r>
          </a:p>
          <a:p>
            <a:r>
              <a:rPr lang="en-US" dirty="0" smtClean="0"/>
              <a:t>Large amount of data</a:t>
            </a:r>
          </a:p>
          <a:p>
            <a:r>
              <a:rPr lang="en-US" dirty="0" smtClean="0"/>
              <a:t>Support real time detection</a:t>
            </a:r>
          </a:p>
          <a:p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Fraud Detection Challenges</a:t>
            </a:r>
            <a:endParaRPr 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669" y="3271837"/>
            <a:ext cx="5476875" cy="284797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6969" y="6119812"/>
            <a:ext cx="555307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5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Concept drift</a:t>
            </a:r>
          </a:p>
          <a:p>
            <a:pPr lvl="1"/>
            <a:r>
              <a:rPr lang="en-US" dirty="0" smtClean="0"/>
              <a:t>Behavior of legitimate user or fraudster is continuously changing</a:t>
            </a:r>
          </a:p>
          <a:p>
            <a:pPr lvl="1"/>
            <a:r>
              <a:rPr lang="en-US" dirty="0" smtClean="0"/>
              <a:t>Deal with non-stationary behavior and dynamically update model</a:t>
            </a:r>
          </a:p>
          <a:p>
            <a:pPr lvl="1"/>
            <a:r>
              <a:rPr lang="en-US" dirty="0" smtClean="0"/>
              <a:t>Adaptive learning algorithm: incremental learning</a:t>
            </a:r>
          </a:p>
          <a:p>
            <a:pPr lvl="2"/>
            <a:r>
              <a:rPr lang="en-US" dirty="0" smtClean="0"/>
              <a:t>Evolving based: learner automatically adapts behavior staying up-to-date </a:t>
            </a:r>
            <a:br>
              <a:rPr lang="en-US" dirty="0" smtClean="0"/>
            </a:br>
            <a:r>
              <a:rPr lang="en-US" dirty="0" smtClean="0"/>
              <a:t>with stream dynamics</a:t>
            </a:r>
          </a:p>
          <a:p>
            <a:pPr lvl="2"/>
            <a:r>
              <a:rPr lang="en-US" dirty="0" smtClean="0"/>
              <a:t>Regulated based: separate concept drift from classification</a:t>
            </a:r>
          </a:p>
          <a:p>
            <a:pPr lvl="2"/>
            <a:r>
              <a:rPr lang="en-US" dirty="0" smtClean="0"/>
              <a:t>Evolving based methods are used more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 Detection Challenges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89" y="4181317"/>
            <a:ext cx="5337662" cy="1800000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5925" y="4018647"/>
            <a:ext cx="364807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38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Skewed class distribution</a:t>
            </a:r>
          </a:p>
          <a:p>
            <a:pPr lvl="1"/>
            <a:r>
              <a:rPr lang="en-US" dirty="0" smtClean="0"/>
              <a:t>Class imbalance problem when minority class is very small</a:t>
            </a:r>
          </a:p>
          <a:p>
            <a:pPr lvl="2"/>
            <a:r>
              <a:rPr lang="en-US" dirty="0" smtClean="0"/>
              <a:t>Learner is impossible to discover patterns of minority</a:t>
            </a:r>
          </a:p>
          <a:p>
            <a:pPr lvl="1"/>
            <a:r>
              <a:rPr lang="en-US" dirty="0" smtClean="0"/>
              <a:t>Data level</a:t>
            </a:r>
          </a:p>
          <a:p>
            <a:pPr lvl="2"/>
            <a:r>
              <a:rPr lang="en-US" dirty="0" smtClean="0"/>
              <a:t>Data pre-processing step</a:t>
            </a:r>
          </a:p>
          <a:p>
            <a:pPr lvl="2"/>
            <a:r>
              <a:rPr lang="en-US" dirty="0" smtClean="0"/>
              <a:t>Under sampling, over sampling</a:t>
            </a:r>
          </a:p>
          <a:p>
            <a:pPr lvl="1"/>
            <a:r>
              <a:rPr lang="en-US" dirty="0" smtClean="0"/>
              <a:t>Algorithmic level</a:t>
            </a:r>
          </a:p>
          <a:p>
            <a:pPr lvl="2"/>
            <a:r>
              <a:rPr lang="en-US" dirty="0" smtClean="0"/>
              <a:t>Cost-sensitive learning with cost-matrix to minimize cost</a:t>
            </a:r>
          </a:p>
          <a:p>
            <a:pPr lvl="2"/>
            <a:r>
              <a:rPr lang="en-US" dirty="0" smtClean="0"/>
              <a:t>Use learners which are resistant to class imbalance problem. k-NN, SVM..</a:t>
            </a:r>
          </a:p>
          <a:p>
            <a:pPr lvl="1"/>
            <a:r>
              <a:rPr lang="en-US" dirty="0" smtClean="0"/>
              <a:t>Usually, data methods are better than algorithmic methods</a:t>
            </a:r>
          </a:p>
          <a:p>
            <a:pPr lvl="2"/>
            <a:r>
              <a:rPr lang="en-US" dirty="0" smtClean="0"/>
              <a:t>Easier and do not lead to increase in computation cost</a:t>
            </a:r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 Detection Challenges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3679" y="5025048"/>
            <a:ext cx="2760855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86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Fraud Detection Challenges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919" y="1323975"/>
            <a:ext cx="8334375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137721"/>
      </p:ext>
    </p:extLst>
  </p:cSld>
  <p:clrMapOvr>
    <a:masterClrMapping/>
  </p:clrMapOvr>
</p:sld>
</file>

<file path=ppt/theme/theme1.xml><?xml version="1.0" encoding="utf-8"?>
<a:theme xmlns:a="http://schemas.openxmlformats.org/drawingml/2006/main" name="IDB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사용자 지정 2">
      <a:majorFont>
        <a:latin typeface="Times New Roman"/>
        <a:ea typeface="맑은 고딕"/>
        <a:cs typeface=""/>
      </a:majorFont>
      <a:minorFont>
        <a:latin typeface="Times New Roman"/>
        <a:ea typeface="맑은 고딕"/>
        <a:cs typeface="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DB" id="{7E776922-000D-44FE-AF0C-B0EA27A481A4}" vid="{78E2F6A4-C2FE-42C1-9F34-5934F07580F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IDB</Template>
  <TotalTime>1285</TotalTime>
  <Words>704</Words>
  <Application>Microsoft Office PowerPoint</Application>
  <PresentationFormat>화면 슬라이드 쇼(4:3)</PresentationFormat>
  <Paragraphs>151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2" baseType="lpstr">
      <vt:lpstr>맑은 고딕</vt:lpstr>
      <vt:lpstr>Arial</vt:lpstr>
      <vt:lpstr>Calibri</vt:lpstr>
      <vt:lpstr>Times New Roman</vt:lpstr>
      <vt:lpstr>Wingdings</vt:lpstr>
      <vt:lpstr>IDB</vt:lpstr>
      <vt:lpstr>Fraud Detection System: A Survey</vt:lpstr>
      <vt:lpstr>Fraud</vt:lpstr>
      <vt:lpstr>Fraud Areas</vt:lpstr>
      <vt:lpstr>Fraud Protection</vt:lpstr>
      <vt:lpstr>Fraud Detection System</vt:lpstr>
      <vt:lpstr>Fraud Detection Challenges</vt:lpstr>
      <vt:lpstr>Fraud Detection Challenges</vt:lpstr>
      <vt:lpstr>Fraud Detection Challenges</vt:lpstr>
      <vt:lpstr>Fraud Detection Challenges</vt:lpstr>
      <vt:lpstr>Fraud Detection Challenges</vt:lpstr>
      <vt:lpstr>Fraud Detection Challenges</vt:lpstr>
      <vt:lpstr>Credit Card Fraud</vt:lpstr>
      <vt:lpstr>Credit Card Fraud</vt:lpstr>
      <vt:lpstr>Credit Card Fraud</vt:lpstr>
      <vt:lpstr>Healthcare Fraud</vt:lpstr>
      <vt:lpstr>Healthcare Fraud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Fraud Detection System: A Survey</dc:title>
  <dc:creator>YB</dc:creator>
  <cp:lastModifiedBy>YB</cp:lastModifiedBy>
  <cp:revision>63</cp:revision>
  <dcterms:created xsi:type="dcterms:W3CDTF">2016-11-24T07:01:00Z</dcterms:created>
  <dcterms:modified xsi:type="dcterms:W3CDTF">2016-12-29T13:27:10Z</dcterms:modified>
</cp:coreProperties>
</file>